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315" r:id="rId2"/>
    <p:sldId id="395" r:id="rId3"/>
    <p:sldId id="381" r:id="rId4"/>
    <p:sldId id="367" r:id="rId5"/>
    <p:sldId id="382" r:id="rId6"/>
    <p:sldId id="368" r:id="rId7"/>
    <p:sldId id="364" r:id="rId8"/>
    <p:sldId id="379" r:id="rId9"/>
    <p:sldId id="389" r:id="rId10"/>
    <p:sldId id="394" r:id="rId11"/>
    <p:sldId id="388" r:id="rId12"/>
    <p:sldId id="376" r:id="rId13"/>
    <p:sldId id="383" r:id="rId14"/>
    <p:sldId id="390" r:id="rId15"/>
    <p:sldId id="391" r:id="rId16"/>
    <p:sldId id="392" r:id="rId17"/>
    <p:sldId id="393" r:id="rId18"/>
    <p:sldId id="337" r:id="rId19"/>
  </p:sldIdLst>
  <p:sldSz cx="11522075" cy="6480175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DD69457-575B-4DA1-B17F-8A70A8B8E780}">
          <p14:sldIdLst>
            <p14:sldId id="315"/>
            <p14:sldId id="395"/>
            <p14:sldId id="381"/>
            <p14:sldId id="367"/>
            <p14:sldId id="382"/>
            <p14:sldId id="368"/>
            <p14:sldId id="364"/>
            <p14:sldId id="379"/>
            <p14:sldId id="389"/>
            <p14:sldId id="394"/>
            <p14:sldId id="388"/>
            <p14:sldId id="376"/>
            <p14:sldId id="383"/>
            <p14:sldId id="390"/>
            <p14:sldId id="391"/>
            <p14:sldId id="392"/>
            <p14:sldId id="393"/>
            <p14:sldId id="3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1" y="-37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481198055619387"/>
          <c:y val="0.29027611559334476"/>
          <c:w val="0.35518532567918631"/>
          <c:h val="0.656418449989382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6"/>
            <c:bubble3D val="0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0.18037758010052754"/>
                  <c:y val="-7.80571164607441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Средства Федерального бюджета</c:v>
                </c:pt>
                <c:pt idx="1">
                  <c:v>Средства бюджетов субъектов РФ</c:v>
                </c:pt>
                <c:pt idx="2">
                  <c:v>Внебюджетные источники финансирования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93353</c:v>
                </c:pt>
                <c:pt idx="1">
                  <c:v>7692.5</c:v>
                </c:pt>
                <c:pt idx="2">
                  <c:v>4913.3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21131670301476"/>
          <c:y val="0.1250694367292523"/>
          <c:w val="0.47305686573545702"/>
          <c:h val="0.821625082593162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6"/>
            <c:bubble3D val="0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0.18037758010052754"/>
                  <c:y val="-7.80571164607441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Реализация мероприятий по повышению производительности труда на предприятиях-участниках региональных программ</c:v>
                </c:pt>
                <c:pt idx="1">
                  <c:v>Поддержка занятости, содействие трудоустройству сотрудников, участвующих в мероприятих программы</c:v>
                </c:pt>
                <c:pt idx="2">
                  <c:v>Обучение управленческих команд региона и менеджмента пилотных предприятий</c:v>
                </c:pt>
                <c:pt idx="3">
                  <c:v>Деятельность Федерального центра компетенций в сфере производительности труда</c:v>
                </c:pt>
                <c:pt idx="4">
                  <c:v>Развитие региональных центров компетенций</c:v>
                </c:pt>
                <c:pt idx="5">
                  <c:v>Экспертная поддержка по разработке и реализации отраслевых программ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5868</c:v>
                </c:pt>
                <c:pt idx="1">
                  <c:v>22374</c:v>
                </c:pt>
                <c:pt idx="2">
                  <c:v>902.7</c:v>
                </c:pt>
                <c:pt idx="3">
                  <c:v>1339</c:v>
                </c:pt>
                <c:pt idx="4">
                  <c:v>2100.1</c:v>
                </c:pt>
                <c:pt idx="5">
                  <c:v>1295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8B3C7-DB73-44A6-84DC-3272F8209DE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BFF963-A0A6-47E9-9D79-E3A47886A0B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4000" b="1" dirty="0" smtClean="0">
              <a:latin typeface="Arial Narrow" panose="020B0606020202030204" pitchFamily="34" charset="0"/>
            </a:rPr>
            <a:t>33,9</a:t>
          </a:r>
        </a:p>
        <a:p>
          <a:pPr>
            <a:spcAft>
              <a:spcPts val="0"/>
            </a:spcAft>
          </a:pPr>
          <a:r>
            <a:rPr lang="ru-RU" sz="2800" b="1" dirty="0" smtClean="0">
              <a:latin typeface="Arial Narrow" panose="020B0606020202030204" pitchFamily="34" charset="0"/>
            </a:rPr>
            <a:t>млрд руб.</a:t>
          </a:r>
          <a:endParaRPr lang="ru-RU" sz="2800" b="1" dirty="0">
            <a:latin typeface="Arial Narrow" panose="020B0606020202030204" pitchFamily="34" charset="0"/>
          </a:endParaRPr>
        </a:p>
      </dgm:t>
    </dgm:pt>
    <dgm:pt modelId="{8779CDF1-C390-4646-839C-E5900E0F4ECE}" type="parTrans" cxnId="{B3A0B685-46FD-4F54-8250-B57622396FE7}">
      <dgm:prSet/>
      <dgm:spPr/>
      <dgm:t>
        <a:bodyPr/>
        <a:lstStyle/>
        <a:p>
          <a:endParaRPr lang="ru-RU"/>
        </a:p>
      </dgm:t>
    </dgm:pt>
    <dgm:pt modelId="{2024ED43-2C2D-4D4E-8012-926BB7F6FAFB}" type="sibTrans" cxnId="{B3A0B685-46FD-4F54-8250-B57622396FE7}">
      <dgm:prSet/>
      <dgm:spPr/>
      <dgm:t>
        <a:bodyPr/>
        <a:lstStyle/>
        <a:p>
          <a:endParaRPr lang="ru-RU"/>
        </a:p>
      </dgm:t>
    </dgm:pt>
    <dgm:pt modelId="{EEF1FC43-9112-423E-BC47-F4E691423CE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6600" b="1" dirty="0" smtClean="0">
              <a:latin typeface="Arial Narrow" panose="020B0606020202030204" pitchFamily="34" charset="0"/>
            </a:rPr>
            <a:t>73,1 </a:t>
          </a:r>
          <a:r>
            <a:rPr lang="ru-RU" sz="2800" b="1" dirty="0" smtClean="0">
              <a:latin typeface="Arial Narrow" panose="020B0606020202030204" pitchFamily="34" charset="0"/>
            </a:rPr>
            <a:t>млрд руб.</a:t>
          </a:r>
          <a:endParaRPr lang="ru-RU" sz="2800" b="1" dirty="0">
            <a:latin typeface="Arial Narrow" panose="020B0606020202030204" pitchFamily="34" charset="0"/>
          </a:endParaRPr>
        </a:p>
      </dgm:t>
    </dgm:pt>
    <dgm:pt modelId="{509DD158-A36C-4441-93E3-20D43D6EB354}" type="parTrans" cxnId="{597E6172-F354-4E28-9C12-33496402F883}">
      <dgm:prSet/>
      <dgm:spPr/>
      <dgm:t>
        <a:bodyPr/>
        <a:lstStyle/>
        <a:p>
          <a:endParaRPr lang="ru-RU"/>
        </a:p>
      </dgm:t>
    </dgm:pt>
    <dgm:pt modelId="{D952DAEF-6DE5-4811-A646-4444B652CADB}" type="sibTrans" cxnId="{597E6172-F354-4E28-9C12-33496402F883}">
      <dgm:prSet/>
      <dgm:spPr/>
      <dgm:t>
        <a:bodyPr/>
        <a:lstStyle/>
        <a:p>
          <a:endParaRPr lang="ru-RU"/>
        </a:p>
      </dgm:t>
    </dgm:pt>
    <dgm:pt modelId="{0FE45C55-0947-463C-A498-0411DF73B652}" type="pres">
      <dgm:prSet presAssocID="{1678B3C7-DB73-44A6-84DC-3272F8209DE8}" presName="Name0" presStyleCnt="0">
        <dgm:presLayoutVars>
          <dgm:dir/>
          <dgm:animLvl val="lvl"/>
          <dgm:resizeHandles val="exact"/>
        </dgm:presLayoutVars>
      </dgm:prSet>
      <dgm:spPr/>
    </dgm:pt>
    <dgm:pt modelId="{DC434C89-A734-4577-84E5-23DFF54C0F85}" type="pres">
      <dgm:prSet presAssocID="{92BFF963-A0A6-47E9-9D79-E3A47886A0BD}" presName="parTxOnly" presStyleLbl="node1" presStyleIdx="0" presStyleCnt="2" custScaleX="67501" custLinFactNeighborX="-74612" custLinFactNeighborY="-5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18A5C-EA52-4D12-B3F0-4D276DD078E9}" type="pres">
      <dgm:prSet presAssocID="{2024ED43-2C2D-4D4E-8012-926BB7F6FAFB}" presName="parTxOnlySpace" presStyleCnt="0"/>
      <dgm:spPr/>
    </dgm:pt>
    <dgm:pt modelId="{6C307CD4-AD3E-435C-BB1C-DB924508A152}" type="pres">
      <dgm:prSet presAssocID="{EEF1FC43-9112-423E-BC47-F4E691423CEB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B3A0B685-46FD-4F54-8250-B57622396FE7}" srcId="{1678B3C7-DB73-44A6-84DC-3272F8209DE8}" destId="{92BFF963-A0A6-47E9-9D79-E3A47886A0BD}" srcOrd="0" destOrd="0" parTransId="{8779CDF1-C390-4646-839C-E5900E0F4ECE}" sibTransId="{2024ED43-2C2D-4D4E-8012-926BB7F6FAFB}"/>
    <dgm:cxn modelId="{19DA9277-B049-4055-B801-DD237C746E8F}" type="presOf" srcId="{1678B3C7-DB73-44A6-84DC-3272F8209DE8}" destId="{0FE45C55-0947-463C-A498-0411DF73B652}" srcOrd="0" destOrd="0" presId="urn:microsoft.com/office/officeart/2005/8/layout/chevron1"/>
    <dgm:cxn modelId="{597E6172-F354-4E28-9C12-33496402F883}" srcId="{1678B3C7-DB73-44A6-84DC-3272F8209DE8}" destId="{EEF1FC43-9112-423E-BC47-F4E691423CEB}" srcOrd="1" destOrd="0" parTransId="{509DD158-A36C-4441-93E3-20D43D6EB354}" sibTransId="{D952DAEF-6DE5-4811-A646-4444B652CADB}"/>
    <dgm:cxn modelId="{B9E480E6-102D-4E3E-838D-9D9DA4C570FE}" type="presOf" srcId="{92BFF963-A0A6-47E9-9D79-E3A47886A0BD}" destId="{DC434C89-A734-4577-84E5-23DFF54C0F85}" srcOrd="0" destOrd="0" presId="urn:microsoft.com/office/officeart/2005/8/layout/chevron1"/>
    <dgm:cxn modelId="{E61684B7-E268-495D-945E-994D2BB942B2}" type="presOf" srcId="{EEF1FC43-9112-423E-BC47-F4E691423CEB}" destId="{6C307CD4-AD3E-435C-BB1C-DB924508A152}" srcOrd="0" destOrd="0" presId="urn:microsoft.com/office/officeart/2005/8/layout/chevron1"/>
    <dgm:cxn modelId="{5680CD53-CF90-41AC-84E4-2A7AC16A2F48}" type="presParOf" srcId="{0FE45C55-0947-463C-A498-0411DF73B652}" destId="{DC434C89-A734-4577-84E5-23DFF54C0F85}" srcOrd="0" destOrd="0" presId="urn:microsoft.com/office/officeart/2005/8/layout/chevron1"/>
    <dgm:cxn modelId="{C229C234-B506-41A9-8135-8F11348D5F74}" type="presParOf" srcId="{0FE45C55-0947-463C-A498-0411DF73B652}" destId="{90018A5C-EA52-4D12-B3F0-4D276DD078E9}" srcOrd="1" destOrd="0" presId="urn:microsoft.com/office/officeart/2005/8/layout/chevron1"/>
    <dgm:cxn modelId="{93BA683B-37DC-494A-9CC2-5E7BED24FC17}" type="presParOf" srcId="{0FE45C55-0947-463C-A498-0411DF73B652}" destId="{6C307CD4-AD3E-435C-BB1C-DB924508A15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34C89-A734-4577-84E5-23DFF54C0F85}">
      <dsp:nvSpPr>
        <dsp:cNvPr id="0" name=""/>
        <dsp:cNvSpPr/>
      </dsp:nvSpPr>
      <dsp:spPr>
        <a:xfrm>
          <a:off x="0" y="0"/>
          <a:ext cx="3527696" cy="813632"/>
        </a:xfrm>
        <a:prstGeom prst="chevron">
          <a:avLst/>
        </a:prstGeom>
        <a:gradFill rotWithShape="1">
          <a:gsLst>
            <a:gs pos="0">
              <a:schemeClr val="accent4">
                <a:tint val="25000"/>
                <a:satMod val="125000"/>
              </a:schemeClr>
            </a:gs>
            <a:gs pos="40000">
              <a:schemeClr val="accent4">
                <a:tint val="55000"/>
                <a:satMod val="130000"/>
              </a:schemeClr>
            </a:gs>
            <a:gs pos="50000">
              <a:schemeClr val="accent4">
                <a:tint val="59000"/>
                <a:satMod val="130000"/>
              </a:schemeClr>
            </a:gs>
            <a:gs pos="65000">
              <a:schemeClr val="accent4">
                <a:tint val="55000"/>
                <a:satMod val="130000"/>
              </a:schemeClr>
            </a:gs>
            <a:gs pos="100000">
              <a:schemeClr val="accent4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4"/>
          </a:solidFill>
          <a:prstDash val="solid"/>
        </a:ln>
        <a:effectLst>
          <a:glow rad="63500">
            <a:schemeClr val="accent4">
              <a:alpha val="45000"/>
              <a:satMod val="120000"/>
            </a:schemeClr>
          </a:glo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000" b="1" kern="1200" dirty="0" smtClean="0">
              <a:latin typeface="Arial Narrow" panose="020B0606020202030204" pitchFamily="34" charset="0"/>
            </a:rPr>
            <a:t>33,9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atin typeface="Arial Narrow" panose="020B0606020202030204" pitchFamily="34" charset="0"/>
            </a:rPr>
            <a:t>млрд руб.</a:t>
          </a:r>
          <a:endParaRPr lang="ru-RU" sz="2800" b="1" kern="1200" dirty="0">
            <a:latin typeface="Arial Narrow" panose="020B0606020202030204" pitchFamily="34" charset="0"/>
          </a:endParaRPr>
        </a:p>
      </dsp:txBody>
      <dsp:txXfrm>
        <a:off x="406816" y="0"/>
        <a:ext cx="2714064" cy="813632"/>
      </dsp:txXfrm>
    </dsp:sp>
    <dsp:sp modelId="{6C307CD4-AD3E-435C-BB1C-DB924508A152}">
      <dsp:nvSpPr>
        <dsp:cNvPr id="0" name=""/>
        <dsp:cNvSpPr/>
      </dsp:nvSpPr>
      <dsp:spPr>
        <a:xfrm>
          <a:off x="3006061" y="0"/>
          <a:ext cx="5226139" cy="813632"/>
        </a:xfrm>
        <a:prstGeom prst="chevron">
          <a:avLst/>
        </a:prstGeom>
        <a:gradFill rotWithShape="1">
          <a:gsLst>
            <a:gs pos="0">
              <a:schemeClr val="accent5">
                <a:tint val="25000"/>
                <a:satMod val="125000"/>
              </a:schemeClr>
            </a:gs>
            <a:gs pos="40000">
              <a:schemeClr val="accent5">
                <a:tint val="55000"/>
                <a:satMod val="130000"/>
              </a:schemeClr>
            </a:gs>
            <a:gs pos="50000">
              <a:schemeClr val="accent5">
                <a:tint val="59000"/>
                <a:satMod val="130000"/>
              </a:schemeClr>
            </a:gs>
            <a:gs pos="65000">
              <a:schemeClr val="accent5">
                <a:tint val="55000"/>
                <a:satMod val="130000"/>
              </a:schemeClr>
            </a:gs>
            <a:gs pos="100000">
              <a:schemeClr val="accent5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5"/>
          </a:solidFill>
          <a:prstDash val="solid"/>
        </a:ln>
        <a:effectLst>
          <a:glow rad="63500">
            <a:schemeClr val="accent5">
              <a:alpha val="45000"/>
              <a:satMod val="12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4033" tIns="88011" rIns="88011" bIns="88011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>
              <a:latin typeface="Arial Narrow" panose="020B0606020202030204" pitchFamily="34" charset="0"/>
            </a:rPr>
            <a:t>73,1 </a:t>
          </a:r>
          <a:r>
            <a:rPr lang="ru-RU" sz="2800" b="1" kern="1200" dirty="0" smtClean="0">
              <a:latin typeface="Arial Narrow" panose="020B0606020202030204" pitchFamily="34" charset="0"/>
            </a:rPr>
            <a:t>млрд руб.</a:t>
          </a:r>
          <a:endParaRPr lang="ru-RU" sz="2800" b="1" kern="1200" dirty="0">
            <a:latin typeface="Arial Narrow" panose="020B0606020202030204" pitchFamily="34" charset="0"/>
          </a:endParaRPr>
        </a:p>
      </dsp:txBody>
      <dsp:txXfrm>
        <a:off x="3412877" y="0"/>
        <a:ext cx="4412507" cy="813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0.69574</cdr:x>
      <cdr:y>0.73343</cdr:y>
    </cdr:from>
    <cdr:to>
      <cdr:x>0.9753</cdr:x>
      <cdr:y>0.9052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7314414" y="4172187"/>
          <a:ext cx="2939061" cy="9771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2300"/>
            </a:lnSpc>
            <a:defRPr sz="2000" b="0" i="0" u="none" strike="noStrike" kern="1200" baseline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ru-RU" sz="2500" dirty="0">
              <a:latin typeface="Arial Narrow" panose="020B0606020202030204" pitchFamily="34" charset="0"/>
            </a:rPr>
            <a:t>Средства Федерального бюджета</a:t>
          </a:r>
          <a:endParaRPr lang="ru-RU" sz="25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0.0274</cdr:x>
      <cdr:y>0.79672</cdr:y>
    </cdr:from>
    <cdr:to>
      <cdr:x>0.30963</cdr:x>
      <cdr:y>0.90341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288032" y="4532227"/>
          <a:ext cx="2967132" cy="6069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lnSpc>
              <a:spcPts val="2000"/>
            </a:lnSpc>
            <a:defRPr sz="2000" b="0" i="0" u="none" strike="noStrike" kern="1200" baseline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ru-RU" sz="2300" dirty="0">
              <a:latin typeface="Arial Narrow" panose="020B0606020202030204" pitchFamily="34" charset="0"/>
            </a:rPr>
            <a:t>Средства бюджетов субъектов РФ</a:t>
          </a:r>
          <a:endParaRPr lang="ru-RU" sz="23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0.0543</cdr:x>
      <cdr:y>0.55037</cdr:y>
    </cdr:from>
    <cdr:to>
      <cdr:x>0.29403</cdr:x>
      <cdr:y>0.69545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570909" y="3130872"/>
          <a:ext cx="2520322" cy="8252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lnSpc>
              <a:spcPts val="1900"/>
            </a:lnSpc>
            <a:defRPr sz="2000" b="0" i="0" u="none" strike="noStrike" kern="1200" baseline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ru-RU" sz="2200" dirty="0">
              <a:latin typeface="Arial Narrow" panose="020B0606020202030204" pitchFamily="34" charset="0"/>
            </a:rPr>
            <a:t>Внебюджетные источники финансирования</a:t>
          </a:r>
          <a:endParaRPr lang="ru-RU" sz="2200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0.73288</cdr:x>
      <cdr:y>0.66816</cdr:y>
    </cdr:from>
    <cdr:to>
      <cdr:x>1</cdr:x>
      <cdr:y>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7704856" y="3800916"/>
          <a:ext cx="2808312" cy="18877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2000"/>
            </a:lnSpc>
            <a:defRPr sz="2000" b="0" i="0" u="none" strike="noStrike" kern="1200" baseline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ru-RU" sz="2400" dirty="0">
              <a:latin typeface="Arial Narrow" panose="020B0606020202030204" pitchFamily="34" charset="0"/>
            </a:rPr>
            <a:t>Поддержка занятости, содействие трудоустройству сотрудников, участвующих в </a:t>
          </a:r>
          <a:r>
            <a:rPr lang="ru-RU" sz="2400" dirty="0" smtClean="0">
              <a:latin typeface="Arial Narrow" panose="020B0606020202030204" pitchFamily="34" charset="0"/>
            </a:rPr>
            <a:t>мероприятиях </a:t>
          </a:r>
          <a:r>
            <a:rPr lang="ru-RU" sz="2400" dirty="0">
              <a:latin typeface="Arial Narrow" panose="020B0606020202030204" pitchFamily="34" charset="0"/>
            </a:rPr>
            <a:t>программы</a:t>
          </a:r>
        </a:p>
      </cdr:txBody>
    </cdr:sp>
  </cdr:relSizeAnchor>
  <cdr:relSizeAnchor xmlns:cdr="http://schemas.openxmlformats.org/drawingml/2006/chartDrawing">
    <cdr:from>
      <cdr:x>0.0137</cdr:x>
      <cdr:y>0.88232</cdr:y>
    </cdr:from>
    <cdr:to>
      <cdr:x>0.29593</cdr:x>
      <cdr:y>1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144016" y="5019218"/>
          <a:ext cx="2967114" cy="669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lnSpc>
              <a:spcPts val="1500"/>
            </a:lnSpc>
            <a:defRPr sz="2000" b="0" i="0" u="none" strike="noStrike" kern="1200" baseline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ru-RU" sz="1700" dirty="0">
              <a:latin typeface="Arial Narrow" panose="020B0606020202030204" pitchFamily="34" charset="0"/>
            </a:rPr>
            <a:t>Обучение управленческих команд региона и менеджмента пилотных предприятий</a:t>
          </a:r>
        </a:p>
      </cdr:txBody>
    </cdr:sp>
  </cdr:relSizeAnchor>
  <cdr:relSizeAnchor xmlns:cdr="http://schemas.openxmlformats.org/drawingml/2006/chartDrawing">
    <cdr:from>
      <cdr:x>9.51188E-8</cdr:x>
      <cdr:y>0.07443</cdr:y>
    </cdr:from>
    <cdr:to>
      <cdr:x>0.25175</cdr:x>
      <cdr:y>0.37471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1" y="423415"/>
          <a:ext cx="2646672" cy="17081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800"/>
            </a:lnSpc>
            <a:defRPr sz="2000" b="0" i="0" u="none" strike="noStrike" kern="1200" baseline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ru-RU" sz="2000" dirty="0">
              <a:latin typeface="Arial Narrow" panose="020B0606020202030204" pitchFamily="34" charset="0"/>
            </a:rPr>
            <a:t>Реализация мероприятий по повышению производительности труда на предприятиях-участниках региональных программ</a:t>
          </a:r>
        </a:p>
      </cdr:txBody>
    </cdr:sp>
  </cdr:relSizeAnchor>
  <cdr:relSizeAnchor xmlns:cdr="http://schemas.openxmlformats.org/drawingml/2006/chartDrawing">
    <cdr:from>
      <cdr:x>0</cdr:x>
      <cdr:y>0.71997</cdr:y>
    </cdr:from>
    <cdr:to>
      <cdr:x>0.23973</cdr:x>
      <cdr:y>0.87146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0" y="4095626"/>
          <a:ext cx="2520280" cy="8617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lnSpc>
              <a:spcPts val="1500"/>
            </a:lnSpc>
            <a:defRPr sz="2000" b="0" i="0" u="none" strike="noStrike" kern="1200" baseline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ru-RU" sz="1700" dirty="0">
              <a:latin typeface="Arial Narrow" panose="020B0606020202030204" pitchFamily="34" charset="0"/>
            </a:rPr>
            <a:t>Деятельность Федерального центра компетенций в сфере производительности труда</a:t>
          </a:r>
        </a:p>
      </cdr:txBody>
    </cdr:sp>
  </cdr:relSizeAnchor>
  <cdr:relSizeAnchor xmlns:cdr="http://schemas.openxmlformats.org/drawingml/2006/chartDrawing">
    <cdr:from>
      <cdr:x>0.21443</cdr:x>
      <cdr:y>0.55921</cdr:y>
    </cdr:from>
    <cdr:to>
      <cdr:x>0.30036</cdr:x>
      <cdr:y>0.7174</cdr:y>
    </cdr:to>
    <cdr:sp macro="" textlink="">
      <cdr:nvSpPr>
        <cdr:cNvPr id="6" name="Блок-схема: узел 5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2254305" y="3181167"/>
          <a:ext cx="903385" cy="899868"/>
        </a:xfrm>
        <a:prstGeom xmlns:a="http://schemas.openxmlformats.org/drawingml/2006/main" prst="flowChartConnector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0" tIns="0" rIns="0" bIns="0" anchor="ctr" anchorCtr="1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300" dirty="0" smtClean="0">
              <a:latin typeface="Arial Black" panose="020B0A04020102020204" pitchFamily="34" charset="0"/>
            </a:rPr>
            <a:t>2100</a:t>
          </a:r>
          <a:endParaRPr lang="ru-RU" sz="23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0.58824</cdr:y>
    </cdr:from>
    <cdr:to>
      <cdr:x>0.19863</cdr:x>
      <cdr:y>0.70591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0" y="3346258"/>
          <a:ext cx="2088232" cy="669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lnSpc>
              <a:spcPts val="1500"/>
            </a:lnSpc>
            <a:defRPr sz="2000" b="0" i="0" u="none" strike="noStrike" kern="1200" baseline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ru-RU" sz="1800" dirty="0">
              <a:latin typeface="Arial Narrow" panose="020B0606020202030204" pitchFamily="34" charset="0"/>
            </a:rPr>
            <a:t>Развитие региональных центров компетенций</a:t>
          </a:r>
        </a:p>
      </cdr:txBody>
    </cdr:sp>
  </cdr:relSizeAnchor>
  <cdr:relSizeAnchor xmlns:cdr="http://schemas.openxmlformats.org/drawingml/2006/chartDrawing">
    <cdr:from>
      <cdr:x>0</cdr:x>
      <cdr:y>0.41</cdr:y>
    </cdr:from>
    <cdr:to>
      <cdr:x>0.20548</cdr:x>
      <cdr:y>0.56149</cdr:y>
    </cdr:to>
    <cdr:sp macro="" textlink="">
      <cdr:nvSpPr>
        <cdr:cNvPr id="8" name="TextBox 5"/>
        <cdr:cNvSpPr txBox="1"/>
      </cdr:nvSpPr>
      <cdr:spPr>
        <a:xfrm xmlns:a="http://schemas.openxmlformats.org/drawingml/2006/main">
          <a:off x="0" y="2332314"/>
          <a:ext cx="2160240" cy="8617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lnSpc>
              <a:spcPts val="1500"/>
            </a:lnSpc>
            <a:defRPr sz="2000" b="0" i="0" u="none" strike="noStrike" kern="1200" baseline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ru-RU" sz="1700" dirty="0">
              <a:latin typeface="Arial Narrow" panose="020B0606020202030204" pitchFamily="34" charset="0"/>
            </a:rPr>
            <a:t>Экспертная поддержка по разработке и реализации отраслевых программ</a:t>
          </a:r>
        </a:p>
      </cdr:txBody>
    </cdr:sp>
  </cdr:relSizeAnchor>
  <cdr:relSizeAnchor xmlns:cdr="http://schemas.openxmlformats.org/drawingml/2006/chartDrawing">
    <cdr:from>
      <cdr:x>0.72044</cdr:x>
      <cdr:y>0.08386</cdr:y>
    </cdr:from>
    <cdr:to>
      <cdr:x>1</cdr:x>
      <cdr:y>0.33905</cdr:y>
    </cdr:to>
    <cdr:sp macro="" textlink="">
      <cdr:nvSpPr>
        <cdr:cNvPr id="11" name="TextBox 5"/>
        <cdr:cNvSpPr txBox="1"/>
      </cdr:nvSpPr>
      <cdr:spPr>
        <a:xfrm xmlns:a="http://schemas.openxmlformats.org/drawingml/2006/main">
          <a:off x="7574141" y="477044"/>
          <a:ext cx="2939027" cy="14516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2200"/>
            </a:lnSpc>
            <a:defRPr sz="2000" b="0" i="0" u="none" strike="noStrike" kern="1200" baseline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ru-RU" sz="2400" dirty="0" smtClean="0">
              <a:latin typeface="Arial Narrow" panose="020B0606020202030204" pitchFamily="34" charset="0"/>
            </a:rPr>
            <a:t>ОБЩИЙ ОБЪЕМ ФИНАНСИРОВАНИЯ</a:t>
          </a:r>
        </a:p>
        <a:p xmlns:a="http://schemas.openxmlformats.org/drawingml/2006/main">
          <a:pPr algn="ctr">
            <a:lnSpc>
              <a:spcPts val="2200"/>
            </a:lnSpc>
            <a:defRPr sz="2000" b="0" i="0" u="none" strike="noStrike" kern="1200" baseline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ru-RU" sz="2400" dirty="0" smtClean="0">
              <a:latin typeface="Arial Narrow" panose="020B0606020202030204" pitchFamily="34" charset="0"/>
            </a:rPr>
            <a:t>2018-2020 гг.</a:t>
          </a:r>
        </a:p>
        <a:p xmlns:a="http://schemas.openxmlformats.org/drawingml/2006/main">
          <a:pPr algn="ctr">
            <a:lnSpc>
              <a:spcPts val="2000"/>
            </a:lnSpc>
            <a:defRPr sz="2000" b="0" i="0" u="none" strike="noStrike" kern="1200" baseline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 sz="2400" dirty="0" smtClean="0">
            <a:latin typeface="Arial Narrow" panose="020B0606020202030204" pitchFamily="34" charset="0"/>
          </a:endParaRPr>
        </a:p>
        <a:p xmlns:a="http://schemas.openxmlformats.org/drawingml/2006/main">
          <a:pPr algn="ctr">
            <a:lnSpc>
              <a:spcPts val="2000"/>
            </a:lnSpc>
            <a:defRPr sz="2000" b="0" i="0" u="none" strike="noStrike" kern="1200" baseline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ru-RU" sz="4000" b="1" dirty="0" smtClean="0">
              <a:latin typeface="Arial Narrow" panose="020B0606020202030204" pitchFamily="34" charset="0"/>
            </a:rPr>
            <a:t>32 879</a:t>
          </a:r>
          <a:r>
            <a:rPr lang="ru-RU" sz="2400" dirty="0" smtClean="0">
              <a:latin typeface="Arial Narrow" panose="020B0606020202030204" pitchFamily="34" charset="0"/>
            </a:rPr>
            <a:t> млн руб.</a:t>
          </a:r>
          <a:endParaRPr lang="ru-RU" sz="2400" dirty="0">
            <a:latin typeface="Arial Narrow" panose="020B0606020202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9B224-A46B-4E93-958F-FB641436DF13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33325-3301-4B5B-92E5-1E478E9A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46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290DF-E42D-44CA-BA5F-A001BFF60B41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F41DD-77C1-40F6-A823-DAC27EE8D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5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8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9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4" y="259509"/>
            <a:ext cx="2592467" cy="55291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259509"/>
            <a:ext cx="7585366" cy="552914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7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0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5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5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7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6" y="2055057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6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0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5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7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7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8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9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4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D0B90-7BA7-42C9-9D0C-CEE48A23A1CC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09" y="6006164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4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4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446" y="2303983"/>
            <a:ext cx="10657184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Роль </a:t>
            </a:r>
            <a:r>
              <a:rPr lang="ru-RU" sz="3000" b="1" dirty="0">
                <a:solidFill>
                  <a:srgbClr val="0070C0"/>
                </a:solidFill>
                <a:latin typeface="Arial Black" panose="020B0A04020102020204" pitchFamily="34" charset="0"/>
              </a:rPr>
              <a:t>и функции центров </a:t>
            </a:r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компетенций, </a:t>
            </a:r>
            <a:r>
              <a:rPr lang="ru-RU" sz="3000" b="1" dirty="0">
                <a:solidFill>
                  <a:srgbClr val="0070C0"/>
                </a:solidFill>
                <a:latin typeface="Arial Black" panose="020B0A04020102020204" pitchFamily="34" charset="0"/>
              </a:rPr>
              <a:t>а также институтов развития в реализации Программы. Планируемые  инструменты поддержки организаций-участников.</a:t>
            </a:r>
            <a:endParaRPr lang="ru-RU" sz="3000" b="1" dirty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l="30635"/>
          <a:stretch/>
        </p:blipFill>
        <p:spPr bwMode="auto">
          <a:xfrm>
            <a:off x="1440557" y="363700"/>
            <a:ext cx="2264006" cy="101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61" y="438621"/>
            <a:ext cx="5267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0" y="357947"/>
            <a:ext cx="1008112" cy="101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48669" y="4824263"/>
            <a:ext cx="87129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Директор Фонда развития промышленности </a:t>
            </a:r>
          </a:p>
          <a:p>
            <a:pPr algn="r">
              <a:lnSpc>
                <a:spcPts val="2500"/>
              </a:lnSpc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Тульской области </a:t>
            </a:r>
          </a:p>
          <a:p>
            <a:pPr algn="r">
              <a:lnSpc>
                <a:spcPts val="2500"/>
              </a:lnSpc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Пронин </a:t>
            </a:r>
          </a:p>
          <a:p>
            <a:pPr algn="r">
              <a:lnSpc>
                <a:spcPts val="2500"/>
              </a:lnSpc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Дмитрий Дмитриевич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t>10</a:t>
            </a:fld>
            <a:endParaRPr lang="ru-RU"/>
          </a:p>
        </p:txBody>
      </p:sp>
      <p:sp>
        <p:nvSpPr>
          <p:cNvPr id="9" name="Блок-схема: узел 8"/>
          <p:cNvSpPr>
            <a:spLocks noChangeAspect="1"/>
          </p:cNvSpPr>
          <p:nvPr/>
        </p:nvSpPr>
        <p:spPr>
          <a:xfrm>
            <a:off x="3528789" y="3803388"/>
            <a:ext cx="686667" cy="683992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 anchorCtr="1"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Arial Black" panose="020B0A04020102020204" pitchFamily="34" charset="0"/>
              </a:rPr>
              <a:t>4,1%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10" name="Блок-схема: узел 9"/>
          <p:cNvSpPr>
            <a:spLocks noChangeAspect="1"/>
          </p:cNvSpPr>
          <p:nvPr/>
        </p:nvSpPr>
        <p:spPr>
          <a:xfrm>
            <a:off x="3566126" y="4633038"/>
            <a:ext cx="936104" cy="932456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 anchorCtr="1"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Arial Black" panose="020B0A04020102020204" pitchFamily="34" charset="0"/>
              </a:rPr>
              <a:t>7,3%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4" name="Блок-схема: узел 13"/>
          <p:cNvSpPr>
            <a:spLocks noChangeAspect="1"/>
          </p:cNvSpPr>
          <p:nvPr/>
        </p:nvSpPr>
        <p:spPr>
          <a:xfrm>
            <a:off x="8497340" y="3032281"/>
            <a:ext cx="1582117" cy="1575958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Arial Black" panose="020B0A04020102020204" pitchFamily="34" charset="0"/>
              </a:rPr>
              <a:t>88,1%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-397" y="246290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3000" dirty="0">
                <a:solidFill>
                  <a:schemeClr val="bg1"/>
                </a:solidFill>
                <a:latin typeface="Arial Narrow" panose="020B0606020202030204" pitchFamily="34" charset="0"/>
              </a:rPr>
              <a:t>Объем и источники финансирования </a:t>
            </a: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программы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155568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4443164"/>
              </p:ext>
            </p:extLst>
          </p:nvPr>
        </p:nvGraphicFramePr>
        <p:xfrm>
          <a:off x="554244" y="791543"/>
          <a:ext cx="105131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408177" y="927351"/>
            <a:ext cx="10076038" cy="1376632"/>
            <a:chOff x="1656581" y="1212368"/>
            <a:chExt cx="9400731" cy="2957968"/>
          </a:xfrm>
        </p:grpSpPr>
        <p:graphicFrame>
          <p:nvGraphicFramePr>
            <p:cNvPr id="17" name="Схема 16"/>
            <p:cNvGraphicFramePr/>
            <p:nvPr>
              <p:extLst>
                <p:ext uri="{D42A27DB-BD31-4B8C-83A1-F6EECF244321}">
                  <p14:modId xmlns:p14="http://schemas.microsoft.com/office/powerpoint/2010/main" val="1872235794"/>
                </p:ext>
              </p:extLst>
            </p:nvPr>
          </p:nvGraphicFramePr>
          <p:xfrm>
            <a:off x="1656581" y="2108082"/>
            <a:ext cx="7681383" cy="17482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134252" y="1244770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 Narrow" panose="020B0606020202030204" pitchFamily="34" charset="0"/>
                </a:rPr>
                <a:t>2018-2020 гг.</a:t>
              </a: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12965" y="1212368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 Narrow" panose="020B0606020202030204" pitchFamily="34" charset="0"/>
                </a:rPr>
                <a:t>2021-2025 гг.</a:t>
              </a: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310580" y="2956540"/>
              <a:ext cx="1746732" cy="1213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7200" b="1" dirty="0" smtClean="0">
                  <a:latin typeface="Arial Narrow" panose="020B0606020202030204" pitchFamily="34" charset="0"/>
                </a:rPr>
                <a:t>107</a:t>
              </a:r>
              <a:r>
                <a:rPr lang="ru-RU" sz="2400" dirty="0" smtClean="0">
                  <a:latin typeface="Arial Narrow" panose="020B0606020202030204" pitchFamily="34" charset="0"/>
                </a:rPr>
                <a:t> млрд руб.</a:t>
              </a:r>
              <a:endParaRPr lang="ru-RU" sz="24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8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50955267"/>
              </p:ext>
            </p:extLst>
          </p:nvPr>
        </p:nvGraphicFramePr>
        <p:xfrm>
          <a:off x="504453" y="652076"/>
          <a:ext cx="105131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Блок-схема: узел 8"/>
          <p:cNvSpPr>
            <a:spLocks noChangeAspect="1"/>
          </p:cNvSpPr>
          <p:nvPr/>
        </p:nvSpPr>
        <p:spPr>
          <a:xfrm>
            <a:off x="3771728" y="5472335"/>
            <a:ext cx="686667" cy="683992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 anchorCtr="1"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 smtClean="0">
                <a:latin typeface="Arial Black" panose="020B0A04020102020204" pitchFamily="34" charset="0"/>
              </a:rPr>
              <a:t>903</a:t>
            </a:r>
            <a:endParaRPr lang="ru-RU" sz="2100" dirty="0">
              <a:latin typeface="Arial Narrow" panose="020B0606020202030204" pitchFamily="34" charset="0"/>
            </a:endParaRPr>
          </a:p>
        </p:txBody>
      </p:sp>
      <p:sp>
        <p:nvSpPr>
          <p:cNvPr id="10" name="Блок-схема: узел 9"/>
          <p:cNvSpPr>
            <a:spLocks noChangeAspect="1"/>
          </p:cNvSpPr>
          <p:nvPr/>
        </p:nvSpPr>
        <p:spPr>
          <a:xfrm>
            <a:off x="8672546" y="2673051"/>
            <a:ext cx="1671253" cy="1664741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 anchorCtr="1"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Arial Black" panose="020B0A04020102020204" pitchFamily="34" charset="0"/>
              </a:rPr>
              <a:t>22374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11" name="Блок-схема: узел 10"/>
          <p:cNvSpPr>
            <a:spLocks noChangeAspect="1"/>
          </p:cNvSpPr>
          <p:nvPr/>
        </p:nvSpPr>
        <p:spPr>
          <a:xfrm>
            <a:off x="3064920" y="1295870"/>
            <a:ext cx="1122555" cy="1118181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Arial Black" panose="020B0A04020102020204" pitchFamily="34" charset="0"/>
              </a:rPr>
              <a:t>5868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4" name="Блок-схема: узел 13"/>
          <p:cNvSpPr>
            <a:spLocks noChangeAspect="1"/>
          </p:cNvSpPr>
          <p:nvPr/>
        </p:nvSpPr>
        <p:spPr>
          <a:xfrm>
            <a:off x="3064920" y="4804692"/>
            <a:ext cx="831236" cy="8280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 smtClean="0">
                <a:latin typeface="Arial Black" panose="020B0A04020102020204" pitchFamily="34" charset="0"/>
              </a:rPr>
              <a:t>1339</a:t>
            </a:r>
            <a:endParaRPr lang="ru-RU" sz="2100" dirty="0">
              <a:latin typeface="Arial Narrow" panose="020B0606020202030204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-397" y="246290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Объемы финансирования мероприятий программы 2017-2020 гг.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155568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Блок-схема: узел 11"/>
          <p:cNvSpPr>
            <a:spLocks noChangeAspect="1"/>
          </p:cNvSpPr>
          <p:nvPr/>
        </p:nvSpPr>
        <p:spPr>
          <a:xfrm>
            <a:off x="2807974" y="2941584"/>
            <a:ext cx="804954" cy="801818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 anchorCtr="1"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 smtClean="0">
                <a:latin typeface="Arial Black" panose="020B0A04020102020204" pitchFamily="34" charset="0"/>
              </a:rPr>
              <a:t>1295</a:t>
            </a:r>
            <a:endParaRPr lang="ru-RU" sz="2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397" y="162457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/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Затраты </a:t>
            </a:r>
            <a:r>
              <a:rPr lang="ru-RU" sz="3000" dirty="0">
                <a:solidFill>
                  <a:schemeClr val="bg1"/>
                </a:solidFill>
                <a:latin typeface="Arial Narrow" panose="020B0606020202030204" pitchFamily="34" charset="0"/>
              </a:rPr>
              <a:t>на </a:t>
            </a: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программу повышения производительности труда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71735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31624"/>
              </p:ext>
            </p:extLst>
          </p:nvPr>
        </p:nvGraphicFramePr>
        <p:xfrm>
          <a:off x="432644" y="4320207"/>
          <a:ext cx="10729192" cy="20656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00637"/>
                <a:gridCol w="1045052"/>
                <a:gridCol w="1184391"/>
                <a:gridCol w="1114721"/>
                <a:gridCol w="1184391"/>
              </a:tblGrid>
              <a:tr h="289347"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  <a:endParaRPr lang="ru-RU" sz="1900" b="1" kern="120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ед. изм.</a:t>
                      </a:r>
                      <a:endParaRPr lang="ru-RU" sz="1900" b="1" dirty="0">
                        <a:solidFill>
                          <a:srgbClr val="0060A8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1-ый год</a:t>
                      </a:r>
                      <a:endParaRPr lang="ru-RU" sz="1900" b="1" kern="120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2-ой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3-ий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91614">
                <a:tc>
                  <a:txBody>
                    <a:bodyPr/>
                    <a:lstStyle/>
                    <a:p>
                      <a:pPr algn="l"/>
                      <a:r>
                        <a:rPr lang="ru-RU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Диагностика уровня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производительности труда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предприятия</a:t>
                      </a:r>
                      <a:endParaRPr lang="ru-RU" sz="17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Arial Narrow" panose="020B0606020202030204" pitchFamily="34" charset="0"/>
                        </a:rPr>
                        <a:t>млн руб.</a:t>
                      </a:r>
                      <a:endParaRPr lang="ru-RU" sz="17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,0</a:t>
                      </a:r>
                      <a:endParaRPr lang="ru-RU" sz="1700" b="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345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Разработка корпоративной программы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повышения производительности труда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предприятии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Arial Narrow" panose="020B0606020202030204" pitchFamily="34" charset="0"/>
                        </a:rPr>
                        <a:t>млн руб.</a:t>
                      </a:r>
                      <a:endParaRPr lang="ru-RU" sz="17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Arial Narrow" panose="020B0606020202030204" pitchFamily="34" charset="0"/>
                        </a:rPr>
                        <a:t>5,0</a:t>
                      </a:r>
                      <a:endParaRPr lang="ru-RU" sz="17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Arial Narrow" panose="020B0606020202030204" pitchFamily="34" charset="0"/>
                        </a:rPr>
                        <a:t>1,0</a:t>
                      </a:r>
                      <a:endParaRPr lang="ru-RU" sz="17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Arial Narrow" panose="020B0606020202030204" pitchFamily="34" charset="0"/>
                        </a:rPr>
                        <a:t>0,5</a:t>
                      </a:r>
                      <a:endParaRPr lang="ru-RU" sz="17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7337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2600"/>
                        </a:lnSpc>
                        <a:buFont typeface="Arial" pitchFamily="34" charset="0"/>
                        <a:buNone/>
                      </a:pPr>
                      <a:r>
                        <a:rPr lang="ru-RU" sz="17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Модернизация предприятий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Arial Narrow" panose="020B0606020202030204" pitchFamily="34" charset="0"/>
                        </a:rPr>
                        <a:t>млн руб.</a:t>
                      </a:r>
                      <a:endParaRPr lang="ru-RU" sz="17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Arial Narrow" panose="020B0606020202030204" pitchFamily="34" charset="0"/>
                        </a:rPr>
                        <a:t>4,5</a:t>
                      </a:r>
                      <a:endParaRPr lang="ru-RU" sz="17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Arial Narrow" panose="020B0606020202030204" pitchFamily="34" charset="0"/>
                        </a:rPr>
                        <a:t>1,5</a:t>
                      </a:r>
                      <a:endParaRPr lang="ru-RU" sz="17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7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ts val="2600"/>
                        </a:lnSpc>
                        <a:buFont typeface="Arial" pitchFamily="34" charset="0"/>
                        <a:buNone/>
                      </a:pP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Итого:</a:t>
                      </a:r>
                      <a:endParaRPr lang="ru-RU" sz="17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latin typeface="Arial Narrow" panose="020B0606020202030204" pitchFamily="34" charset="0"/>
                        </a:rPr>
                        <a:t>млн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13,5</a:t>
                      </a:r>
                      <a:endParaRPr lang="ru-RU" sz="17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3,8</a:t>
                      </a:r>
                      <a:endParaRPr lang="ru-RU" sz="17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1,3</a:t>
                      </a:r>
                      <a:endParaRPr lang="ru-RU" sz="17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6813" y="3888159"/>
            <a:ext cx="109368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Затраты на разработку и внедрение программы по </a:t>
            </a:r>
            <a:r>
              <a:rPr lang="ru-RU" sz="19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повышению производительности </a:t>
            </a:r>
            <a:r>
              <a:rPr lang="ru-RU" sz="1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</a:t>
            </a:r>
            <a:r>
              <a:rPr lang="ru-RU" sz="19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1-ом </a:t>
            </a:r>
            <a:r>
              <a:rPr lang="ru-RU" sz="1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предприятии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86097"/>
              </p:ext>
            </p:extLst>
          </p:nvPr>
        </p:nvGraphicFramePr>
        <p:xfrm>
          <a:off x="360436" y="1419726"/>
          <a:ext cx="10801202" cy="22524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42253"/>
                <a:gridCol w="1052065"/>
                <a:gridCol w="1192341"/>
                <a:gridCol w="1122203"/>
                <a:gridCol w="1192340"/>
              </a:tblGrid>
              <a:tr h="358184"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  <a:endParaRPr lang="ru-RU" sz="2100" b="1" kern="120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ед. изм.</a:t>
                      </a:r>
                      <a:endParaRPr lang="ru-RU" sz="2100" b="1" dirty="0">
                        <a:solidFill>
                          <a:srgbClr val="0060A8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1-ый год</a:t>
                      </a:r>
                      <a:endParaRPr lang="ru-RU" sz="2100" b="1" kern="120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2-ой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3-ий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44807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Федерального бюджета</a:t>
                      </a:r>
                      <a:endParaRPr lang="ru-RU" sz="17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Arial Narrow" panose="020B0606020202030204" pitchFamily="34" charset="0"/>
                        </a:rPr>
                        <a:t>млн руб.</a:t>
                      </a:r>
                      <a:endParaRPr lang="ru-RU" sz="17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1400</a:t>
                      </a:r>
                      <a:endParaRPr lang="ru-RU" sz="1700" b="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1400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51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счет предприятий</a:t>
                      </a:r>
                      <a:endParaRPr lang="ru-RU" sz="17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Arial Narrow" panose="020B0606020202030204" pitchFamily="34" charset="0"/>
                        </a:rPr>
                        <a:t>млн руб.</a:t>
                      </a:r>
                      <a:endParaRPr lang="ru-RU" sz="17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Arial Narrow" panose="020B0606020202030204" pitchFamily="34" charset="0"/>
                        </a:rPr>
                        <a:t>625</a:t>
                      </a:r>
                      <a:endParaRPr lang="ru-RU" sz="17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Arial Narrow" panose="020B0606020202030204" pitchFamily="34" charset="0"/>
                        </a:rPr>
                        <a:t>523</a:t>
                      </a:r>
                      <a:endParaRPr lang="ru-RU" sz="17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Arial Narrow" panose="020B0606020202030204" pitchFamily="34" charset="0"/>
                        </a:rPr>
                        <a:t>520</a:t>
                      </a:r>
                      <a:endParaRPr lang="ru-RU" sz="17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5120">
                <a:tc>
                  <a:txBody>
                    <a:bodyPr/>
                    <a:lstStyle/>
                    <a:p>
                      <a:pPr algn="r"/>
                      <a:r>
                        <a:rPr lang="ru-RU" sz="17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Итого:</a:t>
                      </a:r>
                      <a:endParaRPr lang="ru-RU" sz="1700" b="1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latin typeface="Arial Narrow" panose="020B0606020202030204" pitchFamily="34" charset="0"/>
                        </a:rPr>
                        <a:t>млн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Narrow" panose="020B0606020202030204" pitchFamily="34" charset="0"/>
                        </a:rPr>
                        <a:t>2205</a:t>
                      </a:r>
                      <a:endParaRPr lang="ru-RU" sz="17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Narrow" panose="020B0606020202030204" pitchFamily="34" charset="0"/>
                        </a:rPr>
                        <a:t>1923</a:t>
                      </a:r>
                      <a:endParaRPr lang="ru-RU" sz="17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Narrow" panose="020B0606020202030204" pitchFamily="34" charset="0"/>
                        </a:rPr>
                        <a:t>1920</a:t>
                      </a:r>
                      <a:endParaRPr lang="ru-RU" sz="17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5120">
                <a:tc>
                  <a:txBody>
                    <a:bodyPr/>
                    <a:lstStyle/>
                    <a:p>
                      <a:r>
                        <a:rPr lang="ru-RU" sz="17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Общее число предприятий, включенных в программу</a:t>
                      </a:r>
                      <a:endParaRPr lang="ru-RU" sz="1700" b="1" i="0" u="none" strike="noStrike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шт.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150</a:t>
                      </a:r>
                      <a:endParaRPr lang="ru-RU" sz="17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350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5120">
                <a:tc>
                  <a:txBody>
                    <a:bodyPr/>
                    <a:lstStyle/>
                    <a:p>
                      <a:r>
                        <a:rPr lang="ru-RU" sz="17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Общее число регионов-участников, включенных в программу</a:t>
                      </a:r>
                      <a:endParaRPr lang="ru-RU" sz="1700" b="1" i="0" u="none" strike="noStrike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шт.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0437" y="967769"/>
            <a:ext cx="1080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Затраты на разработку программ повышения производительности на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предприятиях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397" y="162457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Элементы программы ППТ на предприятиях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71735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4412" y="1151855"/>
            <a:ext cx="11242200" cy="516172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FF0000"/>
            </a:solidFill>
          </a:ln>
        </p:spPr>
        <p:txBody>
          <a:bodyPr wrap="square" lIns="180000" tIns="108000" rIns="180000" bIns="0" rtlCol="0">
            <a:spAutoFit/>
          </a:bodyPr>
          <a:lstStyle/>
          <a:p>
            <a:pPr marL="285750" indent="-285750" algn="just">
              <a:lnSpc>
                <a:spcPts val="17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</a:rPr>
              <a:t>проведение </a:t>
            </a:r>
            <a:r>
              <a:rPr lang="ru-RU" dirty="0">
                <a:latin typeface="Arial Narrow" panose="020B0606020202030204" pitchFamily="34" charset="0"/>
              </a:rPr>
              <a:t>комплексной диагностики </a:t>
            </a:r>
            <a:r>
              <a:rPr lang="ru-RU" dirty="0" smtClean="0">
                <a:latin typeface="Arial Narrow" panose="020B0606020202030204" pitchFamily="34" charset="0"/>
              </a:rPr>
              <a:t>ФХД предприятия </a:t>
            </a:r>
            <a:r>
              <a:rPr lang="ru-RU" dirty="0">
                <a:latin typeface="Arial Narrow" panose="020B0606020202030204" pitchFamily="34" charset="0"/>
              </a:rPr>
              <a:t>на предмет </a:t>
            </a:r>
            <a:r>
              <a:rPr lang="ru-RU" dirty="0" smtClean="0">
                <a:latin typeface="Arial Narrow" panose="020B0606020202030204" pitchFamily="34" charset="0"/>
              </a:rPr>
              <a:t>определения резервов </a:t>
            </a:r>
            <a:r>
              <a:rPr lang="ru-RU" dirty="0">
                <a:latin typeface="Arial Narrow" panose="020B0606020202030204" pitchFamily="34" charset="0"/>
              </a:rPr>
              <a:t>роста производительности труда </a:t>
            </a:r>
            <a:r>
              <a:rPr lang="ru-RU" dirty="0" smtClean="0">
                <a:latin typeface="Arial Narrow" panose="020B0606020202030204" pitchFamily="34" charset="0"/>
              </a:rPr>
              <a:t>и формирования </a:t>
            </a:r>
            <a:r>
              <a:rPr lang="ru-RU" dirty="0">
                <a:latin typeface="Arial Narrow" panose="020B0606020202030204" pitchFamily="34" charset="0"/>
              </a:rPr>
              <a:t>набора мероприятий, направленных на обеспечение такого роста;</a:t>
            </a:r>
          </a:p>
          <a:p>
            <a:pPr marL="285750" indent="-285750" algn="just">
              <a:lnSpc>
                <a:spcPts val="17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повышение операционной эффективности на основе принципов </a:t>
            </a:r>
            <a:r>
              <a:rPr lang="ru-RU" dirty="0" smtClean="0">
                <a:latin typeface="Arial Narrow" panose="020B0606020202030204" pitchFamily="34" charset="0"/>
              </a:rPr>
              <a:t>«бережливого производства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  <a:r>
              <a:rPr lang="ru-RU" dirty="0" smtClean="0">
                <a:latin typeface="Arial Narrow" panose="020B0606020202030204" pitchFamily="34" charset="0"/>
              </a:rPr>
              <a:t>;</a:t>
            </a:r>
            <a:endParaRPr lang="ru-RU" dirty="0">
              <a:latin typeface="Arial Narrow" panose="020B0606020202030204" pitchFamily="34" charset="0"/>
            </a:endParaRPr>
          </a:p>
          <a:p>
            <a:pPr marL="285750" indent="-285750" algn="just">
              <a:lnSpc>
                <a:spcPts val="17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повышение квалификации персонала и развитие лидерского </a:t>
            </a:r>
            <a:r>
              <a:rPr lang="ru-RU" dirty="0" smtClean="0">
                <a:latin typeface="Arial Narrow" panose="020B0606020202030204" pitchFamily="34" charset="0"/>
              </a:rPr>
              <a:t>потенциала руководителей</a:t>
            </a:r>
            <a:r>
              <a:rPr lang="ru-RU" dirty="0">
                <a:latin typeface="Arial Narrow" panose="020B0606020202030204" pitchFamily="34" charset="0"/>
              </a:rPr>
              <a:t>, формирование у них навыков проектного управления;</a:t>
            </a:r>
          </a:p>
          <a:p>
            <a:pPr marL="285750" indent="-285750" algn="just">
              <a:lnSpc>
                <a:spcPts val="17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повышение эффективности организации производственных систем, процессов </a:t>
            </a:r>
            <a:r>
              <a:rPr lang="ru-RU" dirty="0" smtClean="0">
                <a:latin typeface="Arial Narrow" panose="020B0606020202030204" pitchFamily="34" charset="0"/>
              </a:rPr>
              <a:t>и труда</a:t>
            </a:r>
            <a:r>
              <a:rPr lang="ru-RU" dirty="0">
                <a:latin typeface="Arial Narrow" panose="020B0606020202030204" pitchFamily="34" charset="0"/>
              </a:rPr>
              <a:t>, формирование систем управления качеством, и систем менеджмента </a:t>
            </a:r>
            <a:r>
              <a:rPr lang="ru-RU" dirty="0" smtClean="0">
                <a:latin typeface="Arial Narrow" panose="020B0606020202030204" pitchFamily="34" charset="0"/>
              </a:rPr>
              <a:t>бережливого производства</a:t>
            </a:r>
            <a:r>
              <a:rPr lang="ru-RU" dirty="0">
                <a:latin typeface="Arial Narrow" panose="020B0606020202030204" pitchFamily="34" charset="0"/>
              </a:rPr>
              <a:t>, мотивации персонала на постоянную генерацию </a:t>
            </a:r>
            <a:r>
              <a:rPr lang="ru-RU" dirty="0" smtClean="0">
                <a:latin typeface="Arial Narrow" panose="020B0606020202030204" pitchFamily="34" charset="0"/>
              </a:rPr>
              <a:t>улучшений производственной </a:t>
            </a:r>
            <a:r>
              <a:rPr lang="ru-RU" dirty="0">
                <a:latin typeface="Arial Narrow" panose="020B0606020202030204" pitchFamily="34" charset="0"/>
              </a:rPr>
              <a:t>деятельности;</a:t>
            </a:r>
          </a:p>
          <a:p>
            <a:pPr marL="285750" indent="-285750" algn="just">
              <a:lnSpc>
                <a:spcPts val="17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увеличение доли продукции высокого передела и увеличение </a:t>
            </a:r>
            <a:r>
              <a:rPr lang="ru-RU" dirty="0" smtClean="0">
                <a:latin typeface="Arial Narrow" panose="020B0606020202030204" pitchFamily="34" charset="0"/>
              </a:rPr>
              <a:t>инновационной активности </a:t>
            </a:r>
            <a:r>
              <a:rPr lang="ru-RU" dirty="0">
                <a:latin typeface="Arial Narrow" panose="020B0606020202030204" pitchFamily="34" charset="0"/>
              </a:rPr>
              <a:t>на </a:t>
            </a:r>
            <a:r>
              <a:rPr lang="ru-RU" dirty="0" smtClean="0">
                <a:latin typeface="Arial Narrow" panose="020B0606020202030204" pitchFamily="34" charset="0"/>
              </a:rPr>
              <a:t>предприятии, внедрения </a:t>
            </a:r>
            <a:r>
              <a:rPr lang="ru-RU" dirty="0">
                <a:latin typeface="Arial Narrow" panose="020B0606020202030204" pitchFamily="34" charset="0"/>
              </a:rPr>
              <a:t>новых производственных технологий, развитие процессов </a:t>
            </a:r>
            <a:r>
              <a:rPr lang="ru-RU" dirty="0" err="1">
                <a:latin typeface="Arial Narrow" panose="020B0606020202030204" pitchFamily="34" charset="0"/>
              </a:rPr>
              <a:t>цифровизации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 algn="just">
              <a:lnSpc>
                <a:spcPts val="17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оптимизация логистических процессов и складских запасов;</a:t>
            </a:r>
          </a:p>
          <a:p>
            <a:pPr marL="285750" indent="-285750" algn="just">
              <a:lnSpc>
                <a:spcPts val="17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оптимизация системы закупок и совершенствование системы управления активами;</a:t>
            </a:r>
          </a:p>
          <a:p>
            <a:pPr marL="285750" indent="-285750" algn="just">
              <a:lnSpc>
                <a:spcPts val="17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рефинансирование и сокращение дебиторской задолженности;</a:t>
            </a:r>
          </a:p>
          <a:p>
            <a:pPr marL="285750" indent="-285750" algn="just">
              <a:lnSpc>
                <a:spcPts val="17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участие в мероприятиях и инструментах поддержки, реализуемых по </a:t>
            </a:r>
            <a:r>
              <a:rPr lang="ru-RU" dirty="0" smtClean="0">
                <a:latin typeface="Arial Narrow" panose="020B0606020202030204" pitchFamily="34" charset="0"/>
              </a:rPr>
              <a:t>линии государственных </a:t>
            </a:r>
            <a:r>
              <a:rPr lang="ru-RU" dirty="0">
                <a:latin typeface="Arial Narrow" panose="020B0606020202030204" pitchFamily="34" charset="0"/>
              </a:rPr>
              <a:t>программ </a:t>
            </a:r>
            <a:r>
              <a:rPr lang="ru-RU" dirty="0" smtClean="0">
                <a:latin typeface="Arial Narrow" panose="020B0606020202030204" pitchFamily="34" charset="0"/>
              </a:rPr>
              <a:t>РФ и </a:t>
            </a:r>
            <a:r>
              <a:rPr lang="ru-RU" dirty="0">
                <a:latin typeface="Arial Narrow" panose="020B0606020202030204" pitchFamily="34" charset="0"/>
              </a:rPr>
              <a:t>субъектов </a:t>
            </a:r>
            <a:r>
              <a:rPr lang="ru-RU" dirty="0" smtClean="0">
                <a:latin typeface="Arial Narrow" panose="020B0606020202030204" pitchFamily="34" charset="0"/>
              </a:rPr>
              <a:t>РФ, государственных </a:t>
            </a:r>
            <a:r>
              <a:rPr lang="ru-RU" dirty="0">
                <a:latin typeface="Arial Narrow" panose="020B0606020202030204" pitchFamily="34" charset="0"/>
              </a:rPr>
              <a:t>институтов развития (федеральных и региональных);</a:t>
            </a:r>
          </a:p>
          <a:p>
            <a:pPr marL="285750" indent="-285750" algn="just">
              <a:lnSpc>
                <a:spcPts val="17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совершенствование системы маркетинга, включая расширение рынков сбыта </a:t>
            </a:r>
            <a:r>
              <a:rPr lang="ru-RU" dirty="0" smtClean="0">
                <a:latin typeface="Arial Narrow" panose="020B0606020202030204" pitchFamily="34" charset="0"/>
              </a:rPr>
              <a:t>и стимулирование </a:t>
            </a:r>
            <a:r>
              <a:rPr lang="ru-RU" dirty="0">
                <a:latin typeface="Arial Narrow" panose="020B0606020202030204" pitchFamily="34" charset="0"/>
              </a:rPr>
              <a:t>продаж;</a:t>
            </a:r>
          </a:p>
          <a:p>
            <a:pPr marL="285750" indent="-285750" algn="just">
              <a:lnSpc>
                <a:spcPts val="17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развитие системы поставщиков и механизмов аутсорсинга;</a:t>
            </a:r>
          </a:p>
          <a:p>
            <a:pPr marL="285750" indent="-285750" algn="just">
              <a:lnSpc>
                <a:spcPts val="17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</a:rPr>
              <a:t>мониторинг реализации </a:t>
            </a:r>
            <a:r>
              <a:rPr lang="ru-RU" dirty="0">
                <a:latin typeface="Arial Narrow" panose="020B0606020202030204" pitchFamily="34" charset="0"/>
              </a:rPr>
              <a:t>программы по повышению </a:t>
            </a:r>
            <a:r>
              <a:rPr lang="ru-RU" dirty="0" smtClean="0">
                <a:latin typeface="Arial Narrow" panose="020B0606020202030204" pitchFamily="34" charset="0"/>
              </a:rPr>
              <a:t>производительности труда </a:t>
            </a:r>
            <a:r>
              <a:rPr lang="ru-RU" dirty="0">
                <a:latin typeface="Arial Narrow" panose="020B0606020202030204" pitchFamily="34" charset="0"/>
              </a:rPr>
              <a:t>и формирование отчетности по ней.</a:t>
            </a:r>
          </a:p>
        </p:txBody>
      </p:sp>
    </p:spTree>
    <p:extLst>
      <p:ext uri="{BB962C8B-B14F-4D97-AF65-F5344CB8AC3E}">
        <p14:creationId xmlns:p14="http://schemas.microsoft.com/office/powerpoint/2010/main" val="4154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7" y="910091"/>
            <a:ext cx="10378816" cy="55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397" y="162457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Стимулирующие меры поддержки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71735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Блок-схема: процесс 4"/>
          <p:cNvSpPr/>
          <p:nvPr/>
        </p:nvSpPr>
        <p:spPr>
          <a:xfrm>
            <a:off x="360437" y="2178000"/>
            <a:ext cx="10648784" cy="1440160"/>
          </a:xfrm>
          <a:prstGeom prst="flowChartProcess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865493" y="910091"/>
            <a:ext cx="478306" cy="77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397" y="162457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Стимулирующие меры налогового характера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71735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4414" y="1566586"/>
            <a:ext cx="11242198" cy="103026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FF0000"/>
            </a:solidFill>
          </a:ln>
        </p:spPr>
        <p:txBody>
          <a:bodyPr wrap="square" lIns="180000" tIns="72000" rIns="180000" bIns="72000" rtlCol="0">
            <a:spAutoFit/>
          </a:bodyPr>
          <a:lstStyle/>
          <a:p>
            <a:pPr algn="just">
              <a:lnSpc>
                <a:spcPts val="2300"/>
              </a:lnSpc>
              <a:spcBef>
                <a:spcPts val="1200"/>
              </a:spcBef>
            </a:pP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Формирование механизма </a:t>
            </a:r>
            <a:r>
              <a:rPr lang="ru-RU" sz="2200" b="1" dirty="0" smtClean="0">
                <a:solidFill>
                  <a:srgbClr val="CC0000"/>
                </a:solidFill>
                <a:latin typeface="Arial Narrow" panose="020B0606020202030204" pitchFamily="34" charset="0"/>
              </a:rPr>
              <a:t>стимулирования </a:t>
            </a:r>
            <a:r>
              <a:rPr lang="ru-RU" sz="2200" b="1" dirty="0" err="1" smtClean="0">
                <a:solidFill>
                  <a:srgbClr val="CC0000"/>
                </a:solidFill>
                <a:latin typeface="Arial Narrow" panose="020B0606020202030204" pitchFamily="34" charset="0"/>
              </a:rPr>
              <a:t>самозанятости</a:t>
            </a:r>
            <a:r>
              <a:rPr lang="ru-RU" sz="2200" b="1" dirty="0" smtClean="0">
                <a:solidFill>
                  <a:srgbClr val="CC0000"/>
                </a:solidFill>
                <a:latin typeface="Arial Narrow" panose="020B0606020202030204" pitchFamily="34" charset="0"/>
              </a:rPr>
              <a:t> </a:t>
            </a: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через: продление периода отсрочки по уплате налогов и обязательных платежей, предоставление налоговых льгот на период становления бизнес-проекта, расширения перечня профессий по категории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413" y="3361951"/>
            <a:ext cx="11242198" cy="103026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FF0000"/>
            </a:solidFill>
          </a:ln>
        </p:spPr>
        <p:txBody>
          <a:bodyPr wrap="square" lIns="180000" tIns="72000" rIns="180000" bIns="72000" rtlCol="0">
            <a:spAutoFit/>
          </a:bodyPr>
          <a:lstStyle/>
          <a:p>
            <a:pPr algn="just">
              <a:lnSpc>
                <a:spcPts val="2300"/>
              </a:lnSpc>
              <a:spcBef>
                <a:spcPts val="1200"/>
              </a:spcBef>
            </a:pP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Формирование механизма </a:t>
            </a:r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стимулирования трудовой мобильности </a:t>
            </a: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за счет применения повышенного коэффициента при учете расходов на подъемные, обучение, переобучение работников, участвующих в программе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25" y="5162151"/>
            <a:ext cx="11199111" cy="103026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FF0000"/>
            </a:solidFill>
          </a:ln>
        </p:spPr>
        <p:txBody>
          <a:bodyPr wrap="square" lIns="180000" tIns="72000" rIns="180000" bIns="72000" rtlCol="0">
            <a:spAutoFit/>
          </a:bodyPr>
          <a:lstStyle/>
          <a:p>
            <a:pPr algn="just">
              <a:lnSpc>
                <a:spcPts val="2300"/>
              </a:lnSpc>
              <a:spcBef>
                <a:spcPts val="1200"/>
              </a:spcBef>
              <a:buClr>
                <a:srgbClr val="0070C0"/>
              </a:buClr>
            </a:pP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Формирования механизма </a:t>
            </a:r>
            <a:r>
              <a:rPr lang="ru-RU" sz="2200" b="1" dirty="0" smtClean="0">
                <a:solidFill>
                  <a:srgbClr val="CC0000"/>
                </a:solidFill>
                <a:latin typeface="Arial Narrow" panose="020B0606020202030204" pitchFamily="34" charset="0"/>
              </a:rPr>
              <a:t>стимулирования работников, участвующих в мероприятиях по повышению эффективности занятости. к трудоустройству </a:t>
            </a: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за счет предоставления налогового вычета по НДФЛ, реализуемого при получении доходов (при трудоустройстве)</a:t>
            </a:r>
            <a:endParaRPr lang="ru-RU" sz="2200" b="1" dirty="0">
              <a:solidFill>
                <a:srgbClr val="0060A8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26" y="920255"/>
            <a:ext cx="608852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dirty="0" smtClean="0">
                <a:latin typeface="Arial Narrow" panose="020B0606020202030204" pitchFamily="34" charset="0"/>
              </a:rPr>
              <a:t>Вид документа: ФЗ</a:t>
            </a:r>
          </a:p>
          <a:p>
            <a:pPr>
              <a:lnSpc>
                <a:spcPts val="2100"/>
              </a:lnSpc>
            </a:pPr>
            <a:r>
              <a:rPr lang="ru-RU" sz="2000" dirty="0" smtClean="0">
                <a:latin typeface="Arial Narrow" panose="020B0606020202030204" pitchFamily="34" charset="0"/>
              </a:rPr>
              <a:t>Исполнители: Минфин России, Минэкономразвития России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182" y="2753161"/>
            <a:ext cx="78133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100"/>
              </a:lnSpc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Вид документа: ФЗ</a:t>
            </a:r>
            <a:endParaRPr lang="ru-RU" dirty="0"/>
          </a:p>
          <a:p>
            <a:r>
              <a:rPr lang="ru-RU" dirty="0" smtClean="0"/>
              <a:t>Исполнители: Минэкономразвития </a:t>
            </a:r>
            <a:r>
              <a:rPr lang="ru-RU" dirty="0"/>
              <a:t>России , </a:t>
            </a:r>
            <a:r>
              <a:rPr lang="ru-RU" dirty="0" smtClean="0"/>
              <a:t>Минтруд </a:t>
            </a:r>
            <a:r>
              <a:rPr lang="ru-RU" dirty="0"/>
              <a:t>России, Минфин </a:t>
            </a:r>
            <a:r>
              <a:rPr lang="ru-RU" dirty="0" smtClean="0"/>
              <a:t>России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0335" y="4553361"/>
            <a:ext cx="827181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100"/>
              </a:lnSpc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Вид документа: ФЗ</a:t>
            </a:r>
            <a:endParaRPr lang="ru-RU" dirty="0"/>
          </a:p>
          <a:p>
            <a:r>
              <a:rPr lang="ru-RU" dirty="0" smtClean="0"/>
              <a:t>Исполнители: </a:t>
            </a:r>
            <a:r>
              <a:rPr lang="ru-RU" dirty="0" err="1" smtClean="0"/>
              <a:t>Минпромторг</a:t>
            </a:r>
            <a:r>
              <a:rPr lang="ru-RU" dirty="0" smtClean="0"/>
              <a:t> </a:t>
            </a:r>
            <a:r>
              <a:rPr lang="ru-RU" dirty="0"/>
              <a:t>России, Минфин </a:t>
            </a:r>
            <a:r>
              <a:rPr lang="ru-RU" dirty="0" smtClean="0"/>
              <a:t>России, </a:t>
            </a:r>
            <a:r>
              <a:rPr lang="ru-RU" dirty="0"/>
              <a:t>Минэкономразвития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817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397" y="162457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Стимулирующие меры налогового характера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71735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4414" y="1633759"/>
            <a:ext cx="11242198" cy="103026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FF0000"/>
            </a:solidFill>
          </a:ln>
        </p:spPr>
        <p:txBody>
          <a:bodyPr wrap="square" lIns="180000" tIns="72000" rIns="180000" bIns="72000" rtlCol="0">
            <a:spAutoFit/>
          </a:bodyPr>
          <a:lstStyle/>
          <a:p>
            <a:pPr algn="just">
              <a:lnSpc>
                <a:spcPts val="2300"/>
              </a:lnSpc>
              <a:spcBef>
                <a:spcPts val="1200"/>
              </a:spcBef>
            </a:pP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Формирование механизма </a:t>
            </a:r>
            <a:r>
              <a:rPr lang="ru-RU" sz="2200" b="1" dirty="0" smtClean="0">
                <a:solidFill>
                  <a:srgbClr val="CC0000"/>
                </a:solidFill>
                <a:latin typeface="Arial Narrow" panose="020B0606020202030204" pitchFamily="34" charset="0"/>
              </a:rPr>
              <a:t>поддержки субъектов Российской Федерации </a:t>
            </a: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в части компенсации выпадающих налогов вследствие предоставления льгот в рамках реализации приоритетной программы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413" y="3456111"/>
            <a:ext cx="11242198" cy="735311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FF0000"/>
            </a:solidFill>
          </a:ln>
        </p:spPr>
        <p:txBody>
          <a:bodyPr wrap="square" lIns="180000" tIns="72000" rIns="180000" bIns="72000" rtlCol="0">
            <a:spAutoFit/>
          </a:bodyPr>
          <a:lstStyle/>
          <a:p>
            <a:pPr algn="just">
              <a:lnSpc>
                <a:spcPts val="2300"/>
              </a:lnSpc>
              <a:spcBef>
                <a:spcPts val="1200"/>
              </a:spcBef>
            </a:pPr>
            <a:r>
              <a:rPr lang="ru-RU" sz="2200" b="1" dirty="0" smtClean="0">
                <a:solidFill>
                  <a:srgbClr val="CC0000"/>
                </a:solidFill>
                <a:latin typeface="Arial Narrow" panose="020B0606020202030204" pitchFamily="34" charset="0"/>
              </a:rPr>
              <a:t>Совершенствование механизма предоставления инвестиционного налогового кредита</a:t>
            </a: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, расширение перечня оснований для </a:t>
            </a:r>
            <a:r>
              <a:rPr lang="ru-RU" sz="2200" b="1" dirty="0">
                <a:solidFill>
                  <a:srgbClr val="0060A8"/>
                </a:solidFill>
                <a:latin typeface="Arial Narrow" panose="020B0606020202030204" pitchFamily="34" charset="0"/>
              </a:rPr>
              <a:t>получения инвестиционного налогового кредита</a:t>
            </a:r>
            <a:endParaRPr lang="ru-RU" sz="2200" b="1" dirty="0" smtClean="0">
              <a:solidFill>
                <a:srgbClr val="0060A8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25" y="5018135"/>
            <a:ext cx="11199111" cy="103026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FF0000"/>
            </a:solidFill>
          </a:ln>
        </p:spPr>
        <p:txBody>
          <a:bodyPr wrap="square" lIns="180000" tIns="72000" rIns="180000" bIns="72000" rtlCol="0">
            <a:spAutoFit/>
          </a:bodyPr>
          <a:lstStyle/>
          <a:p>
            <a:pPr algn="just">
              <a:lnSpc>
                <a:spcPts val="2300"/>
              </a:lnSpc>
              <a:spcBef>
                <a:spcPts val="1200"/>
              </a:spcBef>
              <a:buClr>
                <a:srgbClr val="0070C0"/>
              </a:buClr>
            </a:pP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Установление возможности </a:t>
            </a:r>
            <a:r>
              <a:rPr lang="ru-RU" sz="2200" b="1" dirty="0" smtClean="0">
                <a:solidFill>
                  <a:srgbClr val="CC0000"/>
                </a:solidFill>
                <a:latin typeface="Arial Narrow" panose="020B0606020202030204" pitchFamily="34" charset="0"/>
              </a:rPr>
              <a:t>снижения ставки по инвестиционному налоговому кредиту для предприятий</a:t>
            </a: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, участвующих в программе повышения производительности труда и занятости населения</a:t>
            </a:r>
            <a:endParaRPr lang="ru-RU" sz="2200" b="1" dirty="0">
              <a:solidFill>
                <a:srgbClr val="0060A8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26" y="1007839"/>
            <a:ext cx="608852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dirty="0" smtClean="0">
                <a:latin typeface="Arial Narrow" panose="020B0606020202030204" pitchFamily="34" charset="0"/>
              </a:rPr>
              <a:t>Вид документа: ФЗ</a:t>
            </a:r>
          </a:p>
          <a:p>
            <a:pPr>
              <a:lnSpc>
                <a:spcPts val="2100"/>
              </a:lnSpc>
            </a:pPr>
            <a:r>
              <a:rPr lang="ru-RU" sz="2000" dirty="0" smtClean="0">
                <a:latin typeface="Arial Narrow" panose="020B0606020202030204" pitchFamily="34" charset="0"/>
              </a:rPr>
              <a:t>Исполнители: Минфин России, Минэкономразвития России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182" y="2825169"/>
            <a:ext cx="603081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100"/>
              </a:lnSpc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Вид документа: ФЗ</a:t>
            </a:r>
            <a:endParaRPr lang="ru-RU" dirty="0"/>
          </a:p>
          <a:p>
            <a:r>
              <a:rPr lang="ru-RU" dirty="0" smtClean="0"/>
              <a:t>Исполнители</a:t>
            </a:r>
            <a:r>
              <a:rPr lang="ru-RU" dirty="0"/>
              <a:t>: Минфин России, Минэкономразвития России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35" y="4392215"/>
            <a:ext cx="608852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100"/>
              </a:lnSpc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Вид документа: ФЗ</a:t>
            </a:r>
            <a:endParaRPr lang="ru-RU" dirty="0"/>
          </a:p>
          <a:p>
            <a:r>
              <a:rPr lang="ru-RU" dirty="0" smtClean="0"/>
              <a:t>Исполнители: Минфин России, </a:t>
            </a:r>
            <a:r>
              <a:rPr lang="ru-RU" dirty="0"/>
              <a:t>Минэкономразвития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0920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397" y="162457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Стимулирующие меры неналогового характера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71735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4414" y="1566586"/>
            <a:ext cx="11242198" cy="735311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FF0000"/>
            </a:solidFill>
          </a:ln>
        </p:spPr>
        <p:txBody>
          <a:bodyPr wrap="square" lIns="180000" tIns="72000" rIns="180000" bIns="72000" rtlCol="0">
            <a:spAutoFit/>
          </a:bodyPr>
          <a:lstStyle/>
          <a:p>
            <a:pPr algn="just">
              <a:lnSpc>
                <a:spcPts val="2300"/>
              </a:lnSpc>
              <a:spcBef>
                <a:spcPts val="1200"/>
              </a:spcBef>
            </a:pP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Формирование отдельной программы ФРП, подразумевающей льготное </a:t>
            </a:r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финансирование</a:t>
            </a: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(под 1%)</a:t>
            </a: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модернизации предприятий-участников</a:t>
            </a: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 приоритетной программы.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413" y="3073919"/>
            <a:ext cx="11242198" cy="103026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FF0000"/>
            </a:solidFill>
          </a:ln>
        </p:spPr>
        <p:txBody>
          <a:bodyPr wrap="square" lIns="180000" tIns="72000" rIns="180000" bIns="72000" rtlCol="0">
            <a:spAutoFit/>
          </a:bodyPr>
          <a:lstStyle/>
          <a:p>
            <a:pPr algn="just">
              <a:lnSpc>
                <a:spcPts val="2300"/>
              </a:lnSpc>
              <a:spcBef>
                <a:spcPts val="1200"/>
              </a:spcBef>
            </a:pP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Формирование механизмов </a:t>
            </a:r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упрощенной подачи заявок </a:t>
            </a: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на получение мер поддержки </a:t>
            </a:r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предприятий-участников</a:t>
            </a: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 приоритетной программы (</a:t>
            </a:r>
            <a:r>
              <a:rPr lang="ru-RU" sz="2200" b="1" dirty="0" err="1" smtClean="0">
                <a:solidFill>
                  <a:srgbClr val="0060A8"/>
                </a:solidFill>
                <a:latin typeface="Arial Narrow" panose="020B0606020202030204" pitchFamily="34" charset="0"/>
              </a:rPr>
              <a:t>Минпромторг</a:t>
            </a: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, ФРП, Корпорация МСП, РЭЦ и другие институты развития)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25" y="4867199"/>
            <a:ext cx="11199111" cy="1325216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FF0000"/>
            </a:solidFill>
          </a:ln>
        </p:spPr>
        <p:txBody>
          <a:bodyPr wrap="square" lIns="180000" tIns="72000" rIns="180000" bIns="72000" rtlCol="0">
            <a:spAutoFit/>
          </a:bodyPr>
          <a:lstStyle/>
          <a:p>
            <a:pPr algn="just">
              <a:lnSpc>
                <a:spcPts val="2300"/>
              </a:lnSpc>
              <a:spcBef>
                <a:spcPts val="1200"/>
              </a:spcBef>
              <a:buClr>
                <a:srgbClr val="0070C0"/>
              </a:buClr>
            </a:pPr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Субсидирование лизинговых платежей</a:t>
            </a: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 или авансового платежа </a:t>
            </a:r>
            <a:r>
              <a:rPr lang="ru-RU" sz="2200" b="1" dirty="0" smtClean="0">
                <a:solidFill>
                  <a:srgbClr val="CC0000"/>
                </a:solidFill>
                <a:latin typeface="Arial Narrow" panose="020B0606020202030204" pitchFamily="34" charset="0"/>
              </a:rPr>
              <a:t>(до 30% стоимости оборудования)</a:t>
            </a: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 покупку промышленного оборудования</a:t>
            </a: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 в лизинг с возможностью применения </a:t>
            </a:r>
            <a:r>
              <a:rPr lang="ru-RU" sz="2200" b="1" dirty="0">
                <a:solidFill>
                  <a:srgbClr val="0060A8"/>
                </a:solidFill>
                <a:latin typeface="Arial Narrow" panose="020B0606020202030204" pitchFamily="34" charset="0"/>
              </a:rPr>
              <a:t>д</a:t>
            </a:r>
            <a:r>
              <a:rPr lang="ru-RU" sz="2200" b="1" dirty="0" smtClean="0">
                <a:solidFill>
                  <a:srgbClr val="0060A8"/>
                </a:solidFill>
                <a:latin typeface="Arial Narrow" panose="020B0606020202030204" pitchFamily="34" charset="0"/>
              </a:rPr>
              <a:t>ифференцированных ставок субсидирования для российского и иностранного оборудования (отдельная программа ФРП)</a:t>
            </a:r>
            <a:endParaRPr lang="ru-RU" sz="2200" b="1" dirty="0">
              <a:solidFill>
                <a:srgbClr val="0060A8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26" y="920255"/>
            <a:ext cx="827181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dirty="0" smtClean="0">
                <a:latin typeface="Arial Narrow" panose="020B0606020202030204" pitchFamily="34" charset="0"/>
              </a:rPr>
              <a:t>Вид документа: ППРФ</a:t>
            </a:r>
          </a:p>
          <a:p>
            <a:pPr>
              <a:lnSpc>
                <a:spcPts val="2100"/>
              </a:lnSpc>
            </a:pPr>
            <a:r>
              <a:rPr lang="ru-RU" sz="2000" dirty="0" smtClean="0">
                <a:latin typeface="Arial Narrow" panose="020B0606020202030204" pitchFamily="34" charset="0"/>
              </a:rPr>
              <a:t>Исполнители: </a:t>
            </a:r>
            <a:r>
              <a:rPr lang="ru-RU" sz="2000" dirty="0" err="1" smtClean="0">
                <a:latin typeface="Arial Narrow" panose="020B0606020202030204" pitchFamily="34" charset="0"/>
              </a:rPr>
              <a:t>Минпромторг</a:t>
            </a:r>
            <a:r>
              <a:rPr lang="ru-RU" sz="2000" dirty="0" smtClean="0">
                <a:latin typeface="Arial Narrow" panose="020B0606020202030204" pitchFamily="34" charset="0"/>
              </a:rPr>
              <a:t> России, Минфин России, Минэкономразвития России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182" y="2465129"/>
            <a:ext cx="827181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100"/>
              </a:lnSpc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Вид документа: ППРФ, ведомственные НПА, программы институтов развития</a:t>
            </a:r>
            <a:endParaRPr lang="ru-RU" dirty="0"/>
          </a:p>
          <a:p>
            <a:r>
              <a:rPr lang="ru-RU" dirty="0" smtClean="0"/>
              <a:t>Исполнители: Минэкономразвития </a:t>
            </a:r>
            <a:r>
              <a:rPr lang="ru-RU" dirty="0"/>
              <a:t>России , </a:t>
            </a:r>
            <a:r>
              <a:rPr lang="ru-RU" dirty="0" err="1"/>
              <a:t>Минпромторг</a:t>
            </a:r>
            <a:r>
              <a:rPr lang="ru-RU" dirty="0"/>
              <a:t> России, Минфин </a:t>
            </a:r>
            <a:r>
              <a:rPr lang="ru-RU" dirty="0" smtClean="0"/>
              <a:t>России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0335" y="4248199"/>
            <a:ext cx="827181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100"/>
              </a:lnSpc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Вид документа: ППРФ</a:t>
            </a:r>
            <a:endParaRPr lang="ru-RU" dirty="0"/>
          </a:p>
          <a:p>
            <a:r>
              <a:rPr lang="ru-RU" dirty="0" smtClean="0"/>
              <a:t>Исполнители: </a:t>
            </a:r>
            <a:r>
              <a:rPr lang="ru-RU" dirty="0" err="1" smtClean="0"/>
              <a:t>Минпромторг</a:t>
            </a:r>
            <a:r>
              <a:rPr lang="ru-RU" dirty="0" smtClean="0"/>
              <a:t> </a:t>
            </a:r>
            <a:r>
              <a:rPr lang="ru-RU" dirty="0"/>
              <a:t>России, Минфин </a:t>
            </a:r>
            <a:r>
              <a:rPr lang="ru-RU" dirty="0" smtClean="0"/>
              <a:t>России, </a:t>
            </a:r>
            <a:r>
              <a:rPr lang="ru-RU" dirty="0"/>
              <a:t>Минэкономразвития России </a:t>
            </a:r>
          </a:p>
        </p:txBody>
      </p:sp>
    </p:spTree>
    <p:extLst>
      <p:ext uri="{BB962C8B-B14F-4D97-AF65-F5344CB8AC3E}">
        <p14:creationId xmlns:p14="http://schemas.microsoft.com/office/powerpoint/2010/main" val="26520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61" y="1279047"/>
            <a:ext cx="4718224" cy="4773398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246290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3000" dirty="0" smtClean="0">
                <a:solidFill>
                  <a:schemeClr val="bg1"/>
                </a:solidFill>
                <a:latin typeface="PT Sans Narrow" panose="020B0506020203020204" pitchFamily="34" charset="-52"/>
              </a:rPr>
              <a:t>ФОНД РАЗВИТИЯ ПРОМЫШЛЕННОСТИ ТУЛЬСКОЙ ОБЛАСТИ</a:t>
            </a:r>
            <a:endParaRPr lang="ru-RU" sz="3000" dirty="0">
              <a:solidFill>
                <a:schemeClr val="bg1"/>
              </a:solidFill>
              <a:latin typeface="PT Sans Narrow" panose="020B0506020203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38679" y="2038762"/>
            <a:ext cx="3357198" cy="565180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>
              <a:lnSpc>
                <a:spcPts val="3528"/>
              </a:lnSpc>
            </a:pPr>
            <a:r>
              <a:rPr lang="en-US" sz="7600" b="1" dirty="0">
                <a:latin typeface="PT Sans Narrow" panose="020B0506020203020204" pitchFamily="34" charset="-52"/>
                <a:cs typeface="Arial" pitchFamily="34" charset="0"/>
              </a:rPr>
              <a:t>     </a:t>
            </a:r>
            <a:r>
              <a:rPr lang="ru-RU" sz="3000" b="1" dirty="0">
                <a:latin typeface="PT Sans Narrow" panose="020B0506020203020204" pitchFamily="34" charset="-52"/>
                <a:cs typeface="Arial" pitchFamily="34" charset="0"/>
              </a:rPr>
              <a:t> </a:t>
            </a:r>
            <a:endParaRPr lang="en-US" sz="3000" b="1" dirty="0">
              <a:latin typeface="PT Sans Narrow" panose="020B0506020203020204" pitchFamily="34" charset="-52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405" y="2087764"/>
            <a:ext cx="7109115" cy="3024531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algn="ctr">
              <a:lnSpc>
                <a:spcPts val="7560"/>
              </a:lnSpc>
            </a:pPr>
            <a:r>
              <a:rPr lang="ru-RU" sz="7600" b="1" dirty="0">
                <a:solidFill>
                  <a:srgbClr val="0060A8"/>
                </a:solidFill>
                <a:latin typeface="Arial Narrow" panose="020B0606020202030204" pitchFamily="34" charset="0"/>
                <a:cs typeface="Arial" pitchFamily="34" charset="0"/>
              </a:rPr>
              <a:t>СПАСИБО</a:t>
            </a:r>
          </a:p>
          <a:p>
            <a:pPr algn="ctr">
              <a:lnSpc>
                <a:spcPts val="7560"/>
              </a:lnSpc>
            </a:pPr>
            <a:r>
              <a:rPr lang="ru-RU" sz="7600" b="1" dirty="0">
                <a:solidFill>
                  <a:srgbClr val="0060A8"/>
                </a:solidFill>
                <a:latin typeface="Arial Narrow" panose="020B0606020202030204" pitchFamily="34" charset="0"/>
                <a:cs typeface="Arial" pitchFamily="34" charset="0"/>
              </a:rPr>
              <a:t>ЗА</a:t>
            </a:r>
          </a:p>
          <a:p>
            <a:pPr algn="ctr">
              <a:lnSpc>
                <a:spcPts val="7560"/>
              </a:lnSpc>
            </a:pPr>
            <a:r>
              <a:rPr lang="ru-RU" sz="7600" b="1" dirty="0">
                <a:solidFill>
                  <a:srgbClr val="0060A8"/>
                </a:solidFill>
                <a:latin typeface="Arial Narrow" panose="020B0606020202030204" pitchFamily="34" charset="0"/>
                <a:cs typeface="Arial" pitchFamily="34" charset="0"/>
              </a:rPr>
              <a:t>ВНИМАНИЕ!</a:t>
            </a:r>
            <a:endParaRPr lang="ru-RU" sz="3000" b="1" dirty="0">
              <a:solidFill>
                <a:srgbClr val="0060A8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155568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 descr="data:image/png;base64,iVBORw0KGgoAAAANSUhEUgAABdgAAALkCAYAAAAcUFdQAAAgAElEQVR4XuzdB3hb1f3G8ffK8naWneUROzvskoSwCWHvvUeBMgtlFCj8oZQyCgVKgbJHKRvKDCvsTdibMrOcxImznMSJ95L0f86VdTUsW7Li7e99Hp5E0l3nc46U9tXR71hiQwABBBBAAAEEEEAAAQQQQAABBBBAAAEEEEAAgXYLWO0+ggMQQAABBBBAAAEEEEAAAQQQQAABBBBAAAEEEEBABOwMAgQQQAABBBBAAAEEEEAAAQQQQAABBBBAAAEEEhAgYE8AjUMQQAABBBBAAAEEEEAAAQQQQAABBBBAAAEEECBgZwwggAACCCCAAAIIIIAAAggggAACCCCAAAIIIJCAAAF7AmgcggACCCCAAAIIIIAAAggggAACCCCAAAIIIIAAATtjAAEEEEAAAQQQQAABBBBAAAEEEEAAAQQQQACBBAQI2BNA4xAEEEAAAQQQQAABBBBAAAEEEEAAAQQQQAABBAjYGQMIIIAAAggggAACCCCAAAIIIIAAAggggAACCCQgQMCeABqHIIAAAggggAACCCCAAAIIIIAAAggggAACCCBAwM4YQAABBBBAAAEEEEAAAQQQQAABBBBAAAEEEEAgAQEC9gTQOAQBBBBAAAEEEEAAAQQQQAABBBBAAAEEEEAAAQJ2xgACCCCAAAIIIIAAAggggAACCCCAAAIIIIAAAgkIELAngMYhCCCAAAIIIIAAAggggAACCCCAAAIIIIAAAggQsDMGEEAAAQQQQAABBBBAAAEEEEAAAQQQQAABBBBIQICAPQE0DkEAAQQQQAABBBBAAAEEEEAAAQQQQAABBBBAgICdMYAAAggggAACCCCAAAIIIIAAAggggAACCCCAQAICBOwJoHEIAggggAACCCCAAAIIIIAAAggggAACCCCAAAIE7IwBBBBAAAEEEEAAAQQQQAABBBBAAAEEEEAAAQQSECBgTwCNQxBAAAEEEEAAAQQQQAABBBBAAAEEEEAAAQQQIGBnDCCAAAIIIIAAAggggAACCCCAAAIIIIAAAgggkIAAAXsCaByCAAIIIIAAAggggAACCCCAAAIIIIAAAggggAABO2MAAQQQQAABBBBAAAEEEEAAAQQQQAABBBBAAIEEBAjYE0DjEAQQQAABBBBAAAEEEEAAAQQQQAABBBBAAAEECNgZAwgggAACCCCAAAIIIIAAAggggAACCCCAAAIIJCBAwJ4AGocggAACCCCAAAIIIIAAAggggAACCCCAAAIIIEDAzhhAAAEEEEAAAQQQQAABBBBAAAEEEEAAAQQQQCABAQL2BNA4BAEEEEAAAQQQQAABBBBAAAEEEEAAAQQQQAABAnbGAAIIIIAAAggggAACCCCAAAIIIIAAAggggAACCQgQsCeAxiEIIIAAAggggAACCCCAAAIIIIAAAggggAACCBCwMwYQQAABBBBAAAEEEEAAAQQQQAABBBBAAAEEEEhAgIA9ATQOQQABBBBAAAEEEEAAAQQQQAABBBBAAAEEEECAgJ0xgAACCCCAAAIIIIAAAggggAACCCCAAAIIIIBAAgIE7AmgcQgCCCCAAAIIIIAAAggggAACCCCAAAIIIIAAAgTsjAEEEEAAAQQQQAABBBBAAAEEEEAAAQQQQAABBBIQIGBPAI1DEEAAAQQQQAABBBBAAAEEEEAAAQQQQAABBBAgYGcMIIAAAggggAACCCCAAAIIIIAAAggggAACCCCQgAABewJoHIIAAggggAACCCCAAAIIIIAAAggggAACCCCAAAE7YwABBBBAAAEEEEAAAQQQQAABBBBAAAEEEEAAgQQECNgTQOMQBBBAAAEEEEAAAQQQQAABBBBAAAEEEEAAAQQI2BkDCCCAAAIIIIAAAggggAACCCCAAAIIIIAAAggkIEDAngAahyCAAAIIIIAAAggggAACCCCAAAIIIIAAAgggQMDOGEAAAQQQQAABBBBAAAEEEEAAAQQQQAABBBBAIAEBAvYE0DgEAQQQQAABBBBAAAEEEEAAAQQQQAABBBBAAAECdsYAAggggAACCCCAAAIIIIAAAggggAACCCCAAAIJCBCwJ4DGIQgggAACCCCAAAIIIIAAAggggAACCCCAAAIIELAzBhBAAAEEEEAAAQQQQAABBBBAAAEEEEAAAQQQSECAgD0BNA5BAAEEEEAAAQQQQAABBBBAAAEEEEAAAQQQQICAnTGAAAIIIIAAAggggAACCCCAAAIIIIAAAggggEACAgTsCaBxCAIIIIAAAggggAACCCCAAAIIIIAAAggggAACBOyMAQQQQAABBBBAAAEEEEAAAQQQQAABBBBAAAEEEhAgYE8AjUMQQAABBBBAAAEEEEAAAQQQQAABBBBAAAEEECBgZwwggAACCCCAAAIIIIAAAggggAACCCCAAAIIIJCAAAF7AmgcggACCCCAAAIIIIAAAggggAACCCCAAAIIIIAAATtjAAEEEEAAAQQQQAABBBBAAAEEEEAAAQQQQACBBAQI2BNA4xAEEEAAAQQQQAABBBBAAAEEEEAAAQQQQAABBAjYGQMIIIAAAggggAACCCCAAAIIIIAAAggggAACCCQgQMCeABqHIIAAAggggAACCCCAAAIIIIAAAggggAACCCBAwM4YQAABBBBAAAEEEEAAAQQQQAABBBBAAAEEEEAgAQEC9gTQOAQBBBBAAAEEEEAAAQQQQAABBBBAAAEEEEAAAQJ2xgACCCCAAAIIIIAAAggggAACCCCAAAIIIIAAAgkIELAngMYhCCCAAAIIIIAAAggggAACCCCAAAIIIIAAAggQsDMGEEAAAQQQQAABBBBAAAEEEEAAAQQQQAABBBBIQICAPQE0DkEAAQQQQAABBBBAAAEEEEAAAQQQQAABBBBAgICdMYAAAggggAACCCCAAAIIIIAAAggggAACCCCAQAICBOwJoHEIAggggAACCCCAAAIIIIAAAggggAACCCCAAAIE7IwBBBBAAAEEEEAAAQQQQAABBBBAAAEEEEAAAQQSECBgTwCNQxBAAAEEEEAAAQQQQAABBBBAAAEEEEAAAQQQIGBnDCCAAAIIIIAAAggggAACCCCAAAIIIIAAAgggkIAAAXsCaByCAAIIIIAAAggggAACCCCAAAIIIIAAAggggAABO2MAAQQQQAABBBBAAAEEEEAAAQQQQAABBBBAAIEEBAjYE0DjEAQQQAABBBBAAAEEEEAAAQQQQAABBBBAAAEECNgZAwgggAACCCCAAAIIIIAAAggggAACCCCAAAIIJCBAwJ4AGocggAACCCCAAAIIIIAAAggggAACCCCAAAIIIEDAzhhAAAEEEEAAAQQQQAABBBBAAAEEEEAAAQQQQCABAQL2BNA4BAEEEEAAAQQQQAABBBBAAAEEEEAAAQQQQAABAnbGAAIIIIAAAggggAACCCCAAAIIIIAAAggggAACCQgQsCeAxiEIIIAAAggggAACCCCAAAIIIIAAAggggAACCBCwMwYQQAABBBBAAAEEEEAAAQQQQAABBBBAAAEEEEhAgIA9ATQOQQABBBBAAAEEEEAAAQQQQAABBBBAAAEEEECAgJ0xgAACCCCAAAIIIIAAAggggAACCCCAAAIIIIBAAgIE7AmgcQgCCLRLgM+ZdnGxMwIIIIAAAggggAACCCCAQAcL+Dr4fJwOAQQQcAQIvhgMCCCwoQJ8jmyoIMcjgAACCCCAAAIIIIAAAgh0pwABfHfqc20EerkAwVgv70BuH4FuEOBzoxvQuSQCCCCAAAIIIIAAAggggECXCRC4dxk1F0Kg9wsQlPX+PqQFCHSFAJ8VXaHMNRBAAAEEEEAAAQQQQAABBHqaAGF7T+sR7geBHiZAaNbDOoTbQaAHCXTF50NXXKMHkXIrCCCAAAIIIIAAAggggAACnSTQFUF4V1yjk3g4LQIIdJYA4VZnyXJeBHqvQKKfC4ke13uluHMEEEAAAQQQQAABBBBAAIHeLJBoYJ7ocb3ZintHAIFWBAjEGBoIIBAq0J7PhPbsizICCCCAAAIIIIAAAggggAACPV2gPcF5e/bt6e3m/hBAYAMECMg2AI9DEehDAvF+FsSzXzz79CE6moIAAggggAACCCCAAAIIINDLBOIJx+PZxzQ73v16GRG3iwAC8QoQhMUrxX4I9F2BWJ8Dbb0e69iAWrz79V1lWoYAAggggAACCCCAAAIIINAdAvEG4G3tF+scsV7vjnZzTQQQ6CIBQq8uguYyCPRQgUTC89aOae/nSXv376GE3BYCCCCAAAIIIIAAAggggEAPEWhv0N3a/u193jS/vdfuIWTcBgIIbKgAAdeGCnI8Ar1XoL3heuT+0Y5v72dKe/fvvdrcOQIIIIAAAggggAACCCCAQGcKtDfgjrZ/5HPx7BPapvbeQ2d6cG4EEOgiAcKtLoLmMgj0MIH2zEIP3bcjQnY+d3rYYOB2EEAAAQQQQAABBBBAAIE+JhAr6I4nOA/dJ579A4Sxrt3HqGkOAggQdDEGEOh/AvGG660F622F7PGeu/+p02IEEEAAAQQQQAABBBBAAIHuEIin3EtbM9fbCtrjOXd3tJlrIoBAFwoQsHchNpdCoAcIxBuARwvX4wnc45nh3hoDn0c9YIBwCwgggAACCCCAAAIIIIBALxJoz2zxREL0wDGE7L1oUHCrCHS1AIFWV4tzPQS6TyCecD3eYD2wXzyhe6DFfN50X99zZQQQQAABBBBAAAEEEECgPwrEKu0SLThvK1RvLWhnJnt/HF20GYFmAQIvhgIC/UNgQ8P1yEA91uO2QnU+d/rHmKOVCCCAAAIIIIAAAggggEB3CcQK1s19RQbp7X0ceo7Iv4e2uz2z7LvLi+sigMAGCBB0bQAehyLQiwSivddjzT4PDdGjBerxhOyxrtuLCLlVBBBAAAEEEEAAAQQQQACBXiIQK2BvK0yP9lpr+8cTshOw95JBw20ikKgAAXuichyHQO8RiBVyt1YWprWAPVbwbmSilZAJiPG503vGDneKAAIIIIAAAggggAACCPRGgbYC9njD9dD9Wvt7wKatGu2RIXxv9OSeEUCgDQGCLoYHAn1boD2lYdoK1CNfM4/bE7SHhu6tifN51LfHIq1DAAEEEEAAAQQQQAABBDpaINbs8HhqrJt9IgP01p4LhOXxzmgPbW+se+1oG86HAAJdJECg1UXQXAaBbhKId/Z6rHDdDtR9Pl9VN7WDyyKAAAIIIIAAAggggAACCCDQZQKWZWU1B++BsD1a6B4I3EP/jPx74J4J2Lus97gQAl0rQMDetd5cDYGuFOjQcL05YK/sygZwLQQQQAABBBBAAAEEEEAAAQS6Q8CyrAGtBOxtlYuhVEx3dBbXRKCbBQjYu7kDuDwCnSjQnoC9tRIwgVIwgRnsFZ14v5waAQQQQAABBBBAAAEEEEAAgR4hYFnWwDYC9liz2U0bYi202iPayU0ggMCGCxCwb7ghZ0CgpwpEvr/jXcw0LFRvrrXuap7Bvq6nNpb7QgABBBBAAAEEEEAAAQQQQKCjBCzLGtwckntjBO2BMD2yLnu0kJ0yMR3VQZwHgR4kQMDegzqDW0GgAwXimb0e16x1SXa43hywl3fgPXIqBBBAAAEEEEAAAQQQQAABBHqkgGVZQ0KC9Vghe7SyMdEC9tae65EG3BQCCMQnQMAenxN7IdDbBNoK2ONZ0NQJ1UMCdpfP51vT2yC4XwQQQAABBBBAAAEEEEAAAQTaK2BZVo6kQLAeGrBHC9sDwXnkLHbKxLQXnv0R6IUCBOy9sNO4ZQTiEIhVHibW7PXIgD1QImZ1HNdmFwQQQAABBBBAAAEEEEAAAQR6tYBlWUNDSsTECthbq8keCN5DLSgT06tHBjePQEsBAnZGBQJ9T2BDZq9HDdabZ7GbGeyr+h4XLUIAAQQQQAABBBBAAAEEEEAgXMCyrOHNM9hDZ7G3FbQHwnRmsTOYEOhnAgTs/azDaW6/EGhPwN7qgqaBUD1kkVMTsK/sF4I0EgEEEEAAAQQQQAABBBBAoF8LWJY1oo2APVZN9kDYHvpnqCez2Pv16KLxfU2AgL2v9SjtQcC/IGnoFvo4EKib1yPD9cDs9dA/zd+dxz6fbwXACCCAAAIIIIAAAggggAACCPR1AcuyRkbUYDehemRN9njqsUcL2QnY+/oAon39SoCAvV91N43tJwKtBeytLW4adUHTkBnsgZDdVTx452X9xJBmNguMKX8fCwQQQAABBBBAAAEEEECg3wlYlpUXMoM9EK5HC9lNWB4I2gNheqwyMQTs/W5E0eC+LEDA3pd7l7b1R4ENKQ8Tbea6E66bwH2+ppT2R9T+3OZxvq/7c/NpOwIIIIAAAggggAACCPRTAcuy8tsI2CNnsgcWOQ39MxC2h/4ZqknI3k/HFs3uewIE7H2vT2lR/xZINGCPGa43B+xL+zdv/2s9AXv/63NajAACCCCAAAIIIIAAApJlWQUxAvZYITsBOwMJgX4iQMDeTzqaZvYbgUTqr7dVe928lhQoFzNfU5b0G0kaagsQsDMQEEAAAQQQQAABBBBAoD8KWJY1KiRg90QJ20NLw0TWYg+E66Gz1CNnrDODvT8OLNrcJwUI2Ptkt9KofiwQT8Ae2Cfe2uuhAXtJP7btl00nYO+X3U6jEUAAAQQQQAABBBDo9wKWZRXGCNijzWA3z4WG6wTs/X4kAdAfBAjY+0Mv08b+JBDvAqdmv9D/ArXWzXOBvzvBemAW+3xNWdyfMGkrM9gZAwgggAACCCCAAAIIINA/BSzLKmoO2ENnr4f+PTCDPXL2erx12JnB3j+HFq3ugwIE7H2wU2lSvxZIJGBvq/56IGS3/5yvKYv6tW4/bDwz2Pthp9NkBBBAAAEEEEAAAQQQMDXYR0cE7NHKxGxIHXYCdsYZAn1EgIC9j3QkzUCgWaAjA/awcN3MYp+vKQv7rrRHXtVGbZ6lNFly992mt9EyAvZ+2e00GgEEEEAAAQQQQACBfi9gWdYYSYFQPfJPE6wH/gutxR46ez0QoEf+GbAlYO/3owyAviJAwN5XepJ2IOAXaG/A3tbs9dAFTk3YbgL24r4KnbbTZOW9fXfU5q065UpVPfaGpP73v38I2PvqiKddCCCAAAIIIIAAAggg0JaAZVljmwP2tsL1WCG7uQQBO0MNgT4uQMDexzuY5vUrgWjv58BzoX9G1l4PrbseqL/eIlxvLhHTRwN2n/I+vF/pO02JOmDqPv5eS3Y8Wi5l9KsBZRpLwN7vupwGI4AAAggggAACCCCAgJm95g/YTYBuAvZYIXtrs9jbCthDX8McAQR6sQABey/uPG4dgQiBWAF7ZMgemL0eLWBvUR6meQb7gt6h7rPLvbiUGdesc4/WaqKv7eo3c6wCuTUijuZb8qlGltLj2Lfn70LA3vP7iDtEAAEEEEAAAQQQQACBjhewLGtcK+F6tFrsgdIwoQueBgL01mawE7B3fLdxRgS6RYCAvVvYuSgCnSKQaMAeWSYmEK4HZrHb5WGaA/b5nXLnHXZSS00q1cB9D9fImTdpbtpYuTUyZsjuc3k13vNtm3exwL215DH/O6qtzSWvKjRu3dcq2eJQNZYUy6XBMa/fYc3vhBMRsHcCKqdEAAEEEEAAAQQQQACBHi9gWdb4kIA9dBZ7YFZ7tPIwBOw9vme5QQQ6XoCAveNNOSMC3SXQ0QF76Cz2Hh+wm1nog449UiMev8Hx99U3aF7aeCVpWJt9knXs3hrx+LVt7rPisItUPfPdNvdp0ipN8i1x9mkqWaHS6SerfvEcJWlIrwzaCdi76+3MdRFAAAEEEEAAAQQQQKA7BaIE7KHBeugs9tDyMATs3dlpXBuBbhIgYO8meC6LQCcItCdgb6s8TKAOe2DmujOTfb6m9LgZ7F7VaNAJR2j4w1dHJa37/EeVbHuwkjQo6uteVavoh1lK2cxMTmh9q/vsB5Vud2KUdWT9x3hUpnGrf1BSTsvreCurtXT6CWr4br4suTuh6zvvlATsnWfLmRFAAAEEEEAAAQQQQKDnCkQE7JG12AOz10P/jCwTYxoXeC7w98gGB8rH9FwI7gwBBGIKELDHJGIHBHqNQEcG7C1mrzeXiJnX0zTco/JVVPJSm7dVfs0DWnP5rVHCbZ8aVaqNfCvjatYv1mClyJThC9+8WqdRH85U2k6/afM8C1xbSb7e9b+fCNjjGhrshAACCCCAAAIIIIAAAn1MwLKsCa2UiIlWgz105nrg74FQnRrsfWxs0BwEIgUI2BkTCPQdgXgC9sA+sWaw95qAvVErtJGvNGYvLt3uJNV99rl88tiLn2Ydt68yD9hZadOnyp2bE/N4s0Pjr0tU+/HXqn7+PVW98rakBvu4YTddpcEXHBvzHHOskXIrP+Z+PWmHzgjYi9O3k+WOPZN/wG/309C7LgnjmOvaUsmZA2ISDfrDkcq+/hxnv9Brpk2frNxXbgs7R907X2j5QRdIliVfY5MKvnlcKZuMtfdpnL9ESzY7UlayWz6PR3mv3q60GVOd42te/VgrDr9IVlKSfWzRgpeUlB+9LNHCnF2khib7WF9Tk0Y+e6My9tsxZnuaSlep8oLnVPHFq/KWldv3Gbql5BYpf+5jbZ5n/T8f1Zor7pHlMm//GJvPpzFVH4XtVPvaJ1p99vVqKF5q/5LDK6+Sh+Uo+6rfa+CZh7c4Yen0U9Xw7ZwWzycNG6LULSdpyOWnKmXypBavL5txuuq//qXtG/T5lHX0Xhp2/+Vh+3krqrXywPNV88HX8sksduyTWy4NPGF/DX34qqjnLE7eWlZaathrVmqK3HlDlXHwDGVffWYsLfv14swdHFtTnqpo8StKyh0a89j6b35W5V+fV/X/PpZ3bUWLvs054kQNfODU2Of56meV7nRKXO8tV2qyilaHl7zyrFyrxWP2t8dxW5t5DxQtmqWk4dktdqt7+wuVnXW9GuYtsseIR16l5AxR9l9P18Bzj26xf/1Xv6h0x5Ojv7d8PhWnbivTF2YbdNYRyr7hXOccod5JucNUOHdmq7cd+v43fTN69btyDTSLYLe+zXNtKXccnzWpkzdS3of/dk7U+OsiLdnymGCb3rhTaTtNDrtQ/Vc/a/neZ0vuJKnJo9Gr3pYi3peesnItLthHVkqyfaxxH1vzScxxwA4IIIAAAggg0HECGxiw2/+EM4O94/qDMyHQkwUI2Hty73BvCLRPIPL9HPrY/L21/wIlYUL/7DUBuynxMr7+ByeEaIusaua7yjp01/apxti76tm3lXX47jHPWf/lTyrZ+gi5lB5z3560Q2cE7AusYDjdVlsHnHyQhv/nr2G7zLem2gM51jb4/OOUc/MFzm6h10zfZSvlvXtv2ClKivZTY8kK57lRPzytlM38v1ZonLtYJZMOdV7Lf/sepe02zXlc89IH/nC+eSta8prcBcOj3uJ8a4qskBYMOmZ/DX0ievAbOMHy7U9Rzafftdnk1PxRKlj6Qpv7rPv7A1pz2Z2x6JzXQ/t+2a6/V+17X7Z6rDtvmIpKXw97fem038oEiW1ugzM1rvzD8OO2OUH1X/wU8z6zjttHIx67xtmv8qGXtep3V7Z53NjGL2SZUDNkizUezf8rKvz+SaVsYSYwtbL5fJrvMmMzODpzH71OGcfv2eb9FA+dId+ayjb3GXrMsRr0xIUxPUw5rNJtTRmr2JsrLUVjaj8N29GzYo0W5bZ9v4EDRq94S0kjwgP25fucq5rXP2714klDB2t02Tthr5t+XrrNCc5zYe8tn0/2r36at8F/PFY5twQdQvvNnTdcRaWvRb22r65BC8yXeiGv5r9yp9L23bZNqHg/a1KnbqKCrx51ztXwc7GWbHpEsE3v3Rf2hZx5Yc1Ft2rdPx+x92mUTxv5vmlxL3XPvKPSIy92njdfGI1v+kpKiuMLsthDgD0QQAABBBBAIA6BDQjYQ4P10BIx5qqRP2nuXT9xjsONXRDojwLx5BT90YU2I9AbBTo6YI+2yGmPKxFj5qjmf/yg0rffskf32ZpLb9e66x/udQud9rSAfYE1pdU6+KEDoL0Be2TI2hkBe7QA0zUoS2PWfdDq2F0+7QTVfBU7bO7MgL3q4Ve08qTwLzqi3XD2JSdryHV/cF6KK2CX1DRigCateD94XAIBuwlRzSzlWJuZtTxmfXigHytgD5yzrfdCzQvva/kh4SF4xu7bKPetu1q9pQXuaZLH/Hq47a03BOzVz71r/4oj1jb4nGOUc9ufnN26ImCv/M+LWnVq+Bod5kvREc8EF8SOdt/xftYkErAX5+4g34o6+7Lm1xwF3z7R4hZW7P9HVb8yO+z5kU9ep8yj4vsSJFZf8DoCCCCAAAIIxBaIErDHqsMeLVgnYI9NzR4I9HoBAvZe34U0AAFHoF8G7GYCwMBTD9Gwf4eXiuhp42LR8D3kKVvb024r5v10dsBupacqbcrG8jWZMobhW+YB0zX4spODT0bMaM06ck/JG5zwUfXsW86+7QnYTYmX5fsFS0+Yk3RGwF7z+OtafvxlLdrZmnFrM4pTfzNJrsFZqv3ga+dc8QTsVf99Q5UPvGiXIDGzuGs//UHedRXOOUzJJF9dvfM4903/bPdf3Rsr2ZPhPO8uGKEhF52g9f9+Xg0/Btc99sijib7gTPvIgD19hy1lSrjU/TBHloKzcM0HV1HIjGgzozl0Brs5rsX48PmUsc8OGnLl6fZ9rT7gUq2f9WaY7dDrz1PDD/NU8firzvP2LOD6L6SUYImi0IA9aVi20rbeVA3fzVFj6aqw8w0+dA/lPHd91PfMmhOv0LpHZsXdt9XPv68Vh7aclZ42bVMpKUl1n/3POVeiAXvS0CHBX/a4k9RUstw5Zzwz2NN3nirzxYXZTOmahnmLneMjZ7DPSdlM7sZgmZ2kkTnKvvQUVTz0kuq//dU5LnKMdEXAvmqfc1UZMbM+WvsjOy90XJj3RqBUjZWWosrHXgm+9+A6UmYAACAASURBVBKYwb7AMr+A8X+5kn3FGc44Dr2HBUnTJG/4FzADD99Dw56JPgajDkyeRAABBBBAAIENEiBg3yA+DkagXwkQsPer7qaxfVwgkYA9UIu9rfIw5jUzmz1pvqb0uBnspk+T8oZpdER5ip7W1/OsSXIpq6fdVsz76eyAPXmj0Sr85bmY92F28NXU2XWuA1vkvYUGYu0J2JdsfLgafl0Ydg+dEbAv3/0s1bzzeYu2jqmcLVdWMMAO7FC245Wq+PhlZ//sy0/TkKt/7zwObW88AXvkhZfvcoZq3v+qVU/7BftLDRMGNn+RkZqicXXB0iILMraXaoOhfGifRAbsoa+Vn/tPrb39v861B519lIbe7i+HERmwxzMGi1O2lq8x8CWNT+NCSm6sPucfWn/HU8618j+4X6YOf2ALC1IPmqGRL9zkvDbPmiJXc3ERn8ul8Z7oZXIWDppuf3kQubV27wuTt5W3qdHZfeTzNynz4BlR7ynRgL3gy0eVutUmUc8ZT8Aeeu81r3yk5fuf55wrMmBfYJlSLv4xYtYqGNsQHOfFQ2bIty5YBif0vF0RsJs67r6GoHVrnx+RfRc6LiJLC4W99xII2OdZk+Vq/pLJ1Op3F45sMXai/bLCykjT2OrWy/DE9UHKTggggAACCCAQt0BEwB45ez1yoVPzP4ZCFzqNnM0euC4lYuLuAXZEoPcIELD3nr7iThGIJdBPA3ZLTVqiSb6VsXzafN1bVaPGeSUyC/15zEKDbpeShgy0g4/kwlyZmdaJbuZ/Qc21cuVWXqKn6Lbj4gk323tzocFR8sQiFc5pfXHC0HN7Vq/TomG7OU91VMAeLcjqjIA9dEaqvWBqo3+xU7Pgasa+wS8OAg2MLCHSVnsTCdiXTT9NtbODtZ+j9bV5PywauYdjPuLmi5V1/lHO4/LL79baa+53Ho9Z+55cQwbaj9sK2M3rc6zJ9gKkZjMLn9oLPSYYsIfV4x6WraJVwV8zNJWs0OKi/Zx7HHrrRRoUsuBm6LEZ+++k3Jf/5ey7+oy/a/19/i+AmrRck3zLog535xxm8VnzX/PMY7OYZlLOoBbHhN3v8BwVrQyffR/6eqIBe9479yh91+BaAaHnbG/AXvXsO1p5RLAeeGjA7i2v0MLsXZw2Drv6bA28/HfO48ja/6HHdkXA7tRSDywi2tw3Y2s/lZmN3toW6jWu6cuw2ucbErBXv/6xVuwT/MVMtPedt7JGCwfuZN+aK9ktb/NnhXncGZ/J7f0MZ38EEEAAAQT6iwABe3/padqJwIYLELBvuCFnQKCnCHRWwG7PXm+ewT636xrrlVc1cimzzZrbHlVqfMV3cg1oOQO4tXv1lFeo4u5nVHHvTNWV/CSXTMjibi5bEVgL1hztn3Tgk5mc4JFXjcr8zbYaePohGnjWke2iqPv0By3efl+5FX3xS//JTJurmme694yF7DojzEk0YI8MSjsiYK+f/a2WTj+1RV92SsAeUj9+yF9OVXlzMJ15yK4aOfPGNkPY5AlFKpwb/kXEhs5gjydgbywuVcm4A517M3WrQxf1rbjtSZWdF7z3opJX5R41wt4/VsC+OHcvNa1Y7Zw70J+JzGAPs9hqE5nZ24HNV12r4qwdncfZfz1dQ646w3ncVsBe9fAsrTzpiuZ9XRrnazmDPbT+uyszXWk7TlbNG5/Yxwy97f806JyWnxVhv7Y46RDlPPiXsP7vTQG7Z1mZFuXv7dz/8Aev1ICTDnAeV97/glad9jfnceG8F5Q8fpT9uLMD9tAv5cyXOMnjRjnld0b+9zplHt16PfOwgN0XLMdk7ntDAvaVh16kquffbTHuQwdA5QMvadUp/sWPsw6aoeo3PnHK9YypmN2uf+/a9Q8VOyOAAAIIIIBAmIBlWRPt/yPY8r/AbHbzZ+A/ZrAzfhDoxwIE7P2482l6nxPoQwG7pazj99Hwh67UykP/pHUv/VfJKghbINSnRqXvsrXy3w3Onm2rR035hrKzr1Ploy/YIXaSsuNaLDPaOU3g7tEauVOHa8hfTlf2X4JhXaxRVZy1jXzV/pnLwc2cb52GnHmGht11qcrO/Lsq7nm6+XuNWGfs3Nd7UsDeOGexSjY61G6wXUs7pAyIeS6REjFLtjhKDT8E64gHNDs6YA+d5WsW5h09b5YWT/AH19EW3oxsT+beO2jka7eFdXaXBOwLl6lkbDAsHfH0Dco6YnfnPipufVJlfwwJ2Je8JneB/0ukWAH70snHqv67Oc65Oi5g31QFXz7inNf8OmXhAP9sYLNF1rxuK2Avv+rfWnvlPfZxjWrSRr7vW7zhal7/RMv3Ocd+3j1ooAZdeLzW/NW/uGnGrlsr9527WxwTes3sq8/UkMvDv+TpVQH78tValLeX08YWAfu/X9Cq00MC9vkvKnmc+Tzv/IDdrDuw8tg/29dKLSpQ2j7ba7392SqZNRxGPHVdi74xT5hflxSnbGO/Fuuzpr2LnDoz6iWl7beT8mcFfzERuJkVB16g6pf9ix8Pu+Jsrbn1IXnXVdmPRz73T2UeGvzFQNQG8CQCCCCAAAIIdIgAAXuHMHISBPqFAAF7v+hmGtlPBPpIwG7JyknR2NX+GaCBrfy6+7X6zzfKUrJMuJ79f+co5/qzY3ZtY/ESLZ1xkhqXLFaSWpZqiHmCmDuYEjUrlLH1dBV88pispNgzz0tn/E61H3zjD/qtIRr58i3K3C8YAJpLLsrbTZ7l68O+VIh5K52wQ08K2Ou/naOlU461W2lC6vG+b8NanEjAPt+aIqu5xnboyTo6YK+893mt+v019iXscigr3pRdMqa5h8dHzJA1z4e2xyywODak9nnk651VIqaxEwP2RcN3l6es3GHviQH7wvQd5K2rs+8xsrZ44MZXHn6Jqp7zl6QxC/Oa8jPL9jgr7r7NmLG1ct8LD+EJ2AP1/01td/82+I/HKueW4MKwYWV28oarqPS1Fp+Ay3c7SzXv+uvBDzhxf2Xsua1WHuf/tYBZ6NfUVo+2hX4pE+uzpj0Be2jpF3PdMV8+KldInfzAvcxP2kpW8wLOua/droq7n1X1S/7APXOfHTTy1fAv26I2gicRQAABBBBAYIMFCNg3mJATINBvBAjY+01X09B+INAnAvYmrdYk3+JWu6viwZfkykhT1lGt/7TfHOytqtWigt3lWb+mueRK5FoyHT8iPFqv9O220ahPHo958jUX36LBF/9OSUMHt7rvHGu03BrarSF7pwfs7VjktO6j71S60ym2l0f1muj7McyuvQF7sDyFpYF/2E8Vd85yztdWwF7w2cNK3WYzZ9/ad7/Ust2Ci48WhcziDuxkZjibmc52QHbwDJlFLcMWUaz+WGYBw9CtZNS+alwaXFugcM7zSp5Y6OzS22ewh95/ysQijWquxb/hJWI2YAb7XtvZfdPw4wKVnXaN6r8PzrDPvuxUDbnmzBbv10VDd5NnzTr7+aG3XaSBpx2q4vTtnP2ivYci6/6PM0Gv21Ti8m8E7B0TsJt+MCV8zDb8sWuUsfs2YWsKtPb5FvqLk1ifNbEC9oKPH1Tq9lvY91Dsmiafz/yK3L+1dv1A/5t/1EdXzlbl469p9e//bh+TNCBToys+bDEOeQIBBBBAAAEEOl6AgL3jTTkjAn1VgIC9r/Ys7eqPAr0+YPdotcYt+0pJucM2qP9WHH2xKp56Ukl2vfPOD9bDb9ZSo5Zr5M03aPD5x29QOzzl67Ugewsl2SF792ydHbCbBSHtBT89prRhcEvdYqIKvgn/oqL2rc+1bE//zGCzbWgN9qVTj1f9N7/Yv4gY+8unWrjxdOfcbQXsivyVgl1tMRiaRQvYQ8tC5N9wsdIuPkq/Wlsq2V7eIHrZh6pHX9XKEy4Pc0nOG67kqRsrKStdlf993Xmtt81gX/3Hf2r9rf917j/7klM05Dp/33ZnwN7auywpN1ujlwUXTg3dL/RXEGO+ekquqeM1x9pS7ua+Hb3ybSUNHxJ26tUnX631D77oPGeGUNrofLmnbGT/CqbqmeC1evoip54eXCImtG/GFr8qa8wIzbUmK6l5cd3WFjr1rFqrRSOCi/u2ucDw1E1U8FWw5n/Dz8VasukRTt+aRX+tJo8aKsuVZK/3YTafRpe+oaS8lv/WmXJmCwf5P4ua1KRJvu/l+6VExZsc0upnX/f868BVEUAAAQQQ6PsCBOx9v49pIQIdJUDA3lGSnAeB7hfo1QG7+Rn+0Nsu0eBzjkpY0ru+WvMHb95cX72rg/Xw2zbtcY3I1NgVHyXcHnNgxQMvqewUE7K6N+g8iR7c6QF7KzeWssVEjfo+GMCa3apffF8rDg6WiEg0YE/bZSvlv3uvAqG3L6deY3/8WAtzd3Xups2APQZmtIA9dEZywbdPKHXLSVpcuK+alvhnqA84ei8N/69/hmroVjxyD/lWro3Zfb0hYE/feao866rU8P2vLdY/GFv5kaysdLudPS1gT918ggr+92TUPvDV1Kk4cwfntbENn9tfGIX297DbL9bAs1t+rrVWnijyQgTsfpH2lojxrq3QwpxgrfJx3q9kvtAL7ZsRj12jrOP2adG3TUtXavGofZ3nNyRgjzZw2vpcrXx4llY5C+s2f5Ho8WqB219Symxjyt+Xa/CAmJ8L7IAAAggggAACGyZAwL5hfhyNQH8SIGDvT71NW/u6QK8O2D2q0kRfsBxDezur+oUPVXrIb5UkMyOwe8P14L2b+uyrNH7ZN0rKTWwWuq+uXvPSN1aSwmfAttcn0f17UsBe+d9XterY4IzuRAP29F220tDbLtaSzY+0WUbd96w0zaslk/2P7ed+eFopm42z/944d7FKJvkXV41niwzYveWVWpg9wz7UK58mNC/OWnbgn1Tx8nv+Uya5NK7py6inr/7HTK34v2vbvHRvCNijN8CSpqRr3NeznZd7WsBubsx8okSrk1/36qcq3c+/FkRo3y4eurua1vjry6dttanyQxZdDXUoP+rvWvv0c232LQG7n6e9AXvNI69p+Yn+euuhfWMWLzWLmJotY68dlPt6y3rmZu2OknEHO/3S0QG7OXEg8I/s/BUzzlD1B1/5PxYGD9Do8vftv8+zJsvVPPM+96l/KOPI3eL5OGIfBBBAAAEEENgAAQL2DcDjUAT6mQABez/rcJrbpwV6dcBuesajdZroW9DuTlp7xV1ac/WtzbXW2314px/QpJUa9dZMZey+dbuvNdca3Vwipnu+NOjsgN1KT1Xa1I0lT7DEikFyjy/U8EeuCvNqfOBjlZxyblyh1+Dzj1POzRc4+4bOWs3Yfyf56htV+9ZnalKZJvlKVP/9z1q65W+d/dsK2NN3nSb3yBxn36alq1T74TfO48iAveKeZ1V25nUt7nv97U9q9bk3ttqewAs/W5spValhFq5BWfKur3Ke640Bu08+JW88REU/vxPWtu4M2DP221G5L/9LnjXrVfvQ21px0ZWymu2TJo3R6F+fDbvXshOvUMUj/tr9VlqKTMkRs6085lJVPfmm//nWFtOsqdOczK3kjuzbzHR5q2ud6xCw+ynaG7CvOOCPqp7l/+LGzPY2s77Ntnzvs1Xzhr+fXJnpGlMV5VdGc1ZrwUZmnQ//P6sbErCn77a1XOmpMms1eGv8C+YGtmifr8UZ28tXW2/vknXsPhrxuH9x5NAvBrIOnqERz98Udi4eIIAAAggggEDHCxCwd7wpZ0SgrwoQsPfVnqVd/VGg1wfskkup0zZWwRePxN1/K0+6UpUPPyfLqW0b96EdvqNX1c45XcoMO79Xlcp78X5lHhis8x3rBhYOny5vWU23zsjv7IA9eVKRCn+dGYvCfr3i1idV9kd/IG2lpmhsnT8kC2zxLnKadezeqnrCX7/cPWiYita9rvrvf9XSLY9zztVWwJ7/3n1KmzHV2bfmlY+0fP/znMeRAXvpDqeo7pPv/K+HzFRvnL9EJRP8s2TtGdINn0vJ4aWAlu54rOo/Dv6yI+fv52jwpSfZx/S2RU7tfjP/DRmozF2maciVZyh5c/+vBEK3bg3Y99/JDtgDW9nR16niKX+obr4QGN/864PA66GhZ+q0TZ3PrspHX9Wq5vr5rc1+n5e2kVz1wc+JvDfuVPqe27bo2y4L2CNqqYe+96uefUcrj7jYcRm94i0ljci2H/fUGuxhX6rts4NyX/XPVF9365Na0/w50lrf1H/1i5ZOC66hsSEBe/6H9yttp8n2tctO+KsqHn3Fccx96nplHBms9e5/X09xgv2RT9+gzCN2t/dfuvUJqv/yJ+fYzvhsbvFm5AkEEEAAAQT6uQABez8fADQfgXYIELC3A4tdEejhAn0gYDchVq1GPHSjBpy4X0zu1X+6Vetu+rczwzTmAZ24g1d1mtD0P/l8PlmyND95iqyIuukerVHh7BeVtuNvYt5J2Vn/UMXdpu5z935Md0aIExp8JU8sUuGc+AL2NRffpnU3PmzbJQ3P1uiV4YtOxhuwWy6XfM2Lko54/FqZwL3h+7lasuUxTr+0GbC/fY/SdgvWQ6556QMtPyg4Wz4yYC9O3Va+hkb73MkTijT02rPsEhWupCQtO/oS55rDH/2bBhwfrPtsXgit0+0uylPRoped/XtbwB7vWOpJAXvjLwtVssnhjvnY6o9lZaRF7YOsfXd06nl7l6/Wqj/d4uxXuOAlJY/ND77vvT4tSDJf0vjf31lH7qkRTwV/5RDat10VsJv1AMy6AIGtLwXsA47ay/ly0zN/qcquuNtp5+iyd5Q0dHDYZ3L1zPe04rA/RbUwT4a992Ischr5hdwCy4TtLvvc7lEjVFTyqnMdz8q1WjQyGLgPu/lC54uMqgdfVtXbn7V6TzH/UWEHBBBAAAEEEGi3AAF7u8k4AIF+K9C9yU2/ZafhCHSKQJ8I2I2MCaLHV/wk14DwWeChatXPv6/lh/5BloJhV6eoxnlSn5o03ve9s/d8a7Oowb8pSTK+7H8tAp3Qy9R++K2W7nykXBoY59U7b7d4Q9H23EGiAfuqoy9V5VP+shvJG41W4S/htavjDdhD7zXQvs4M2ENnpLbllLn/zhr58s3OLo3fzVXJ5GDoP+Kp65UVMtuVgD2oGWax1aYqCKl57q2q0cIBOzk7Z19xhoZcebrzOLJ8UOgM9sjA04w5M/YCW+ixbfXtsDsv1cCzgkF91e1PaeW5/3AOKVr6mtz5w6Oet8sC9l9KtHiTQ5x76M0Bu6+6VsVZO8b1sTTy6X8o84jweubrb35cqy/0vxfNorVm8drQbUMC9tJtTlLdFz9Ed378da08/rK47jvyy564DmInBBBAAAEEEGiXAAF7u7jYGYF+LUDA3q+7n8b3MYE+E7CbWZ0+NWi8739Ru8i7ep3mD9uieUHTntGLPnk13vetczPzrE3lihr+m4VPV2qSb0mrNz7HGiG3CnpEw3pSwL5o4HR5Kv1leDL33kEjXwtfnLC9Abt7RI6KVvgD+84K2E199sWj9omrL009+rE1nzj7rrn0Dq27/kH7cbTyJD0iYL/tSZWdF6wjb2bjmlm5Zls67beq/+pnpz3xjqWOnsEeGbZm//V0DbnqDOe+2grYGxcsVcn4g5x9ixa+LPfoPPtxZNmUtjo5fbstlPeJvy/NtmzG6ar94Gv77155NSHks8M81x0z2E3ZpJXH+cPdyBJMG1Qi5v4XtOq0vzltL5z3gpLHj7If13/xk0x/B7b80F+H+Hxa4NrKea09Ndgr/v28yk731y6PtWXuu4NGvhL+WbJ8xumqae6fpKFDNLrs7bDTbEjAXvngS1p1cmB9CZ/Geb+WLP8/38v3PVc1r30c65bt14ff9xcNOC34hUhcB7ETAggggAACCLRLgIC9XVzsjEC/FiBg79fdT+P7mEAfCtgbNeqHmUrZbHzULpprjVGSzCKT3bPwZ9Sbcrk0zvOl89I8ayP567CbaNQs4GlKx5iyAOY/S0n52Rq91B/uRm5rLrld6254qEcMz3hD0fbcbKIz2EOPy7n6TA2+/NSwy7Y3YB9+/+UacIq/BnpnBexVD83Syt9dERdPZD3opVsco/of5jrHtlkHOn+UCpa+ENd1Ajstm36aamcHF2eN1tdNJSu0uChYrin3sWuUcVzwC4PyK+7V2qvvc647Zs17cmX7f3nRbQH7JuNU8NPTzj1Ffskx9JYLNeiPxzqvtxWwVz3xhlYe92d7X/MBO7r6Y7maS8SsOvrPqnzqjbjNQ31Dr2mlpGhsfevrCXTVDPYVB1yg6lkf2O1JmThao+YEfyHSZsAeUdZkxL2XKev0Qx2X9Tc8otWX3Oo8Hr38TSU1LxLcWQH78j3OUs3b4bPOW+0oy9I471dhLxcnby1fk8d+Lmv/nTQipC6/eW5DAnbVN2pe2jZyNZcHGvnkDco8yl9nPd5fRJh9o33JGPdgZEcEEEAAAQQQiEuAgD0uJnZCAIFuL+5LFyCAQEcK9JGA3ZJrWIbGrPowqk3pLqer7n3/zM+etFkpyRpbH6yPO8+aJJeylLz5eBX+7yn7VqtmvqOVh11kf/T61Kjh91+jgaccGLUZc62xStKQbm9ipwfscS5yWvXoq1rZvGikQRmz9j25hoSX0GlvwB7ats4K2JfveoZq3guEdz6Ni1gks+Gxj7Tkt4EFUn0au/ozWTkp/rDNPU3ymC9nzJBpGQJ2xQx27/oqLRy8szMOM3bdWrnvBOtXLxi+o1RW67weatpdAXvoQrLmxsqvukdrr/y3c495b9yl9D23cR6HOmYeMF0jXwrWTjelZUyJGbM1yKONfc2L1UpaOHAneSv9r5kP37G+8M+ltYddrfKZL9qve1WlCb7gYrWh10zfalPlhZS0sfveCi6i21UB+zxrihP6Zl92ioZcc5Zj1FbA7qutV3HG9s6+6dv9RnmfPBD0LdxFWlIRHCPmi0iXvwZ5i4D9nXuUtmtwfYN439PuvOEqKn3NuUbo4rPR+mbVzuep8sOP7P09WqeJvgXOsY3FpSoZF/xcznvnHqWH3FNk/6S2swZ75PEDD9pTw17w198PbW/WftM1YlZwLJrX51m/kat5bQ+Pe50mNgbv22kAf0EAAQQQQACBDhMgYO8wSk6EQJ8XYAZ7n+9iGtiPBPpEwO5RpcYumS13gb/MROjWtGKNFuaamX+Dely3WhmpGlsdLO8x15qgJA1U8sZjVPjzs/b9Vjz0ksp+d6Xz3aZHqzXRtzhqW9bf8ZRWn2NKb3TvLP3ODtjN4oKDLzxBvrqGFg4pkycp86Dpqn3vKy3bNVjSw7Jcyn3tNvkC4XPzkcv3O9c5R+bBuyjr6D2VddSeLYIr84RrQIbGVMx29u+sgD00MHNlpmtMlT/UC2yNcxerZFJwtu+Ip69T1hH+e55rbakkJdl/T995qvLeD84UN891RcBurjPfmhq21G72lWco89BdVXHrf7X+P8FZ803yalJIqZOuDNhLhu+uxrJyx9V45dx8gRq/nauVpwbKcfjfTePNF2Epyc6+YY6bjNXAPxwl79r1WnvVvc4sZrNzysQijQpZkDf0uLRtt1D+p8ESMGb/yodnadVJgV8vWCpa8orzuTbPmixX80KXQ/58irKvDYbZkX3bFQH7qmMuU+WTrzsmY9Z9INegLOdxWwG72WmeNbW5Nf5Dhlx2iv3eq7znOa27K+TXBBFjJDJgH3jmEUqZUOhcd/UFN4X1aeZhu0tNTbLS01R25rXOa+Zec647V5kH7qyk/KFhYzZz/+ka+XJ4UL3ulie0xjm3pTGVH8qVlaH6L3/W0q1/G/YezXvrbmeRYvsFl6Xl+5zj7JM8vlA515+tzMP8ddwbfi7Wkk2PcF6PXOTU9nJPlcs/QV5WWorG1n6qyFJG0UrALNv5dNV+GPwipzM+n8MazwMEEEAAAQT6uQABez8fADQfgXYIELC3A4tdEejhAn0iYI+sZR5qvsA1tbvz5laHgGtgpsasD866D8xAbytgNydL33Gq8maHB6eBi8yxcuWWv95zd22dEeDEWwZh0FlHyrt6rSqfDq9/3B6LwP1HXnP4A1dowO+Cs1S7ImAftPM2Gvr+XS1uPzTAHrDHdA1/8xZ51q7XopxdnX2H3nyhBp0fLGtiXuiqgH3JDr9TwyfR10MIbczgc49Rzq1/cp7qyoC99p0vtGz3M2MPjbRkjasN/tIk0rG1E5hCT+NWvy8rx/+richZ2/nXXai0S8L7x1dTpwWZOzhfToy89hJl/vkI1bz5qZbvdbZzqYLPH1Hq1puGXborZ7CvOupSVT4dLFeVNDBDo9cHv3wyNxYrYC/d8yzVvRW7JMvAUw7WsPsvd9oaGbDH7sC298j/8H4lTyrSohF7ODsWPnCNkn8Xvg6Cd/lqLczby9ln1P03q6ZykdacH16LvT334yyYHEfAvuKwi1U98x3n9ObYyvtmatUZ/i8NvPJpwrrZ0qDwhb4r//WEVp0f+NLBp7Fls2UNbX0x8PbcP/sigAACCCCAQEsBAnZGBQIIxCtAwB6vFPsh0PMFen3Absqm5L15nzL22LaFds1bn6l0z9/JpYwe2ROmXIkpWxLY5lqj7TrxsQL2Jq3WhPIf5Ro8oEW7Vp1ylSofMCUmuu+jujsDdjOb1fL5tP4e/y8AEtlaC9gj29UZAbu3vFILs2c4t51z0/kafMHxLZoRVo+7eTZrw2ufa8m+wVnNo755QmZGf+jWVQG7ueZ8a4qsNsahx1WniZ6fwu6vKwN2c+HFYw5Q06JlrQ4Trxo0oe5bKdXdqmNrB4989kZlHhb8wqP2tU+0bN/gLOaCLx5R6rTwkNycK3yW+6bK//QRrTv3Fq25/THnUvbaDc0lUwJPdmXAXpy2nXz1wV+QmIV2zYK7oVusgD2uMaJqTfT9GnbeDg/YZ/9HnkXLteK3f3GuUzj3eSWHzIqPZpyx3/YaeOx+WtG8yOuGfNbEM4O96fHXtPj44D2aXwyYmv7VrwcX2K31EQAAIABJREFUOI322Rt57uEPX6kBJxyQyO1yDAIIIIAAAgjEIUDAHgcSuyCAgC3QfakNHYAAAh0t0OsDdvOR5NV6+dT82/kQIUspzYuGdjRbx5zPNWywxqwKzkicYxXJraExA3bTZo9MaYuWpWBcSpeltI65wQTP0p0Be9bhu8s9bLDW3d35AXtk0Ffw9eNKnbKRrdbw0wIt2exIRzD35X8pY/+dnMdV/31dK4+9zHlctHCW3KNzVX753Vp7zf3282YG9Jji15Q0pmXpo4Vp28nbHHA2qlEb+f6n0gPOUd2sYMmhcU1fytQWD91CQ1i30lTkC4Zz8XT3knEHqaF4qbNrrL4u3f1M1b7zeYugfeBph2rYfcH2B064aOQe8qxcG/f5Azsuzt9bTcvK2n2cOWDtX+5S+bX/CWu+sU/benMVfP5wVJbWflFh1lXI3HdHjXj+ny2OK512guq+8n+h4FOTxvu+j3nuQN8WZ24vX019m+0LvafsXffVkHf+FrNLaz/4WstmnB4cp7NuVcZ+OzqPw77ICakZ3/D1r1qy1XHyyKPxVZ/KlDKK3Cofelmr7PJW/m106etKyhvWYr9le5+tmjc+aTFGBpx4gIY/FDw+cGDdh9+odOfTYrYt3h3yP3vYDqobF5Xah3jVpAlx9I1pe9Fb/9bSPX4f76Va7Bd4/9R/N0dLJwd/zZD36u1K3ydYo96+r3WVWjgk+OXb8Iev1qoT/+qcs61fcoX+4iVtVL7yS15K+J45EAEEEEAAAQTaFiBgZ4QggEC8AgTs8UqxHwI9X6APBOw9H7m1O0zKHarRy95wXp5jFcitEXEE7D27zbFC186+e1OzvuKhl+3LZF99poZcfmrMS4YGid19/zFvtpfu4K2ujRrE9qTmmDIukTOxe9L99aR7qb3nBaX//uAOvaWuGiOL8/ZW03L/FzJ5H9yv9OmTE2pH5b0zter3/hIt0dY8iHZSPmsSouYgBBBAAAEEeo0AAXuv6SpuFIFuFyBg7/Yu4AYQ6DCBXhmwe1Ull5UVZQK3Vx5VKMkaIvnCZ3f7ZMoZ+GQpvIyBkbTP5xogeSNnhHv9r1mDJZ+3w9ADJ3KPGq6iktec886x8uRWrpI3GaPCn6IvctrhN9EJJ+zugHr1yVdp/YP+GZqDzz/OXrgy1kboFUuI1xHoOwKm3rpnlf+XEqYGe9pOCQbs/3lBq071/1IgbZvNlf/ZQzGR+KyJScQOCCCAAAII9GoBAvZe3X3cPAJdKkDA3qXcXAyBThXoVQG7VxVKGT9RhT8+r2W7nam6j79rxrHUpOUacvrvNfzeyzXP2iisNIxHlSp44yEljy9UybiDHFCvKv3n+/kFLZt+muo+CyzKaM63TNl/OEfD7rhUgdroHd0T7tF5Klron2lttl+tXCUrL44Z7D67drOvLlgDua17szLSVPf5d7IUXke6o9sTOB8Be2fJcl4EEOgIAQL2jlDkHAgggAACCCAQTYCAnXGBAALxChCwxyvFfgj0fIEeHLCbOuPr7Lq8prasO3W4Rv34rJLH59uqJZMOVf3cH2QWOc3af3/lvXyHo/2rlackZdoz1off9w8NOu1Q+7Xaj7/T0h2PsOu1uzNGaNQPzyp5bPP5Jhyi+vk/2ucbcOCByn3xNud8c6xRcmt4h/dm8vhRKpz3Qsh9D1eyRsWcwW7ucbwv8GVAfLfVWW2IdvXuDtjLTrpCFQ/Psm9t8HnHKudfF8ZEYlZpTCJ2QKDPCCwauqs8a9bb7dmgEjH3v6BVpzXPYJ+2qfK/eCSmEZ81MYnYAQEEEEAAgV4tQMDeq7uPm0egSwUI2LuUm4sh0KkCPTZg96leY1Z+KF9NnZSSLHfE4nh2/dz6BrlH+wPy0K2xuFTyeJQ8oTDseV99gzzLV0tpqXKPzAl7zX++RplZ5ZHb0m1OVP0XP3Z4RyRPKlLhrzOd8/5qDVOyCuMI2Os13te+++msWfjRULo7YK95ebYa/jdPPp9PadtupvTdt4nZd2svvk2uQVnylFco559/jLk/OyCAQO8VWP+vJ+SrrpP5N2HAqQfLXTgyocY0fDdX1bNmy7IsJeUP04CTDoh5HrOoris9TabefPbf/xBzf3ZAAAEEEEAAgd4lQMDeu/qLu0WgOwUI2LtTn2sj0LECPThgr9N4308d29oEz7Zs99+r9p0voxxtZtfXylJaK2f22TPiLaVEfT1l03Ea9ePTIQF78wz2jceo8OfWa7CbLx/aH7CPVZKGJCjQvsO6O2Bv392yNwIIIIAAAggggAACCCDQMQIE7B3jyFkQ6A8CBOz9oZdpY38R6PEBu5ntt+76ByXLZfdJ+oypyn3rLs21xsrtHmY/522qssP4JZsdqcY5i52+y77hHGUeuLMWT9hPLne6/3mfR2ObvtLCjB3ka2xqPr5ahd/OVP33c1R26jXO8WZWY+GCFxU9YPcoddvNNfRfF6tu9ndaddGVStLg5mNNeZu1ynv6XiUNy9bKwy6UZ21lizGV8psJGvXdk87zv1ojlKyCTprBPl5JGtQl45qAvUuY238Rs/Cv1cf+Ce+LbWp/z3IEAggggAACCCCAQA8RIGDvIR3BbSDQCwT62P877wXi3CICnSfQ8wP2P9+h8uv+I6k5YN9lK+W9e6/mWIVyqzlgV5Um+OaoZOPD1PjrIkcr58bzlHnQDC2auLdcag7Y5dE433cqTtkmGLCrWoXfvKiG7+Zo1clXhQTsuSpaPCtqwJ688WgV/vycs2/Nm59p2V6ny1KyPFqv8eu/l2ugqQPv3+anbCmrMSmsJ1OnbKSCrx93nvvVGqlk5XdKwD7PmiCXBnbeSAo5MwF7lzC3+yLeimoVD5qu8b6v7WOrHnhZ5dc/qFFzg2WK2n3Sbj7Au75KxYN3Drbp/pdUftMjGvWL/xcgbAgggAACCCCAAAIIdKUAAXtXanMtBHq3AAF77+4/7h6BUIEeH7CvufhWld94XzBg33Ga8mc/IDPbO7DwqFdVmuhbqMXjDlRj8UKnfTnXX6CsQ3bVwkm7hQXs430/a4E1WT41z2BXtYq+flUN3/yqladd7hzvHpGn0SveaBGwmxItuTNvU+Yhu4aNprlWcJZ4ZMhcdtb1qrjblIMJkqduvZkKPn/YOccca6TccQXs7Vzk1OfTPNckuTSgS0Y/AXuXMCd0kbUn/03lD74gV3q6mmorNcH3fULn6UkHrT3papU//GKfalNP8uVeEEAAAQQQQAABBOIXIGCP34o9EejvAgTs/X0E0P6+JNDjA/bGuSVqnL/EKW2RlDNIqVtvqurn3peV4a9t7mtoUuZB01U3+1t5q2qd/knZaLSShmer9t2vJLd/Brx8PmXsu4Nq3/hUPq/P/1yjR2kzpsjM8G34Yb5zvJWeapekiSwR41Odcp+/Q5kH7xI2FuZa45rLxPg0zvdN2Gurz75B6+98KixgT9v+N8r/+AFnvzlWrtzKi2MGe5PGtyMY9TV5ND95E7mU1SVjt6MD9vpP/qemsvIW924Wvk2dtol8lTWqeeszKSnJXmzQPa5AKZuOdfb3rq1Q7YfftCiP4i4YrtSpG9v7VT3xuqzMwK8cmodKda2yjt3bflD3zhfyhIytwMmTx+YrZfPx8paVq/bj7+1rWC5LyRuPUfL4Uc49NC1cpoafi5Wx345h7aj8z4vKOnF/We7wXzfUvveVzOxscz4zhtO221xVT70pKy013MHnU/ouW6nx18WSz2uXLQrdqh57VVnH72s/Vf3M28o4YLqstBR511fKNWiAGhcsVdOCpUrfc9uoY6Ph85/UuGJ1+Gv1DcrYfydZGWmqe/9recx9hm4NjUrfZ3u5sjKiuiYNH6K07bZQ1X/fUMYBO9n7hW6VD76kAb870Hmq/pufVfPKJ0rbabL9fgzdwttUZS9Uaz4vjHf6Hi0Xt/WuXKvaz35o0VYzbjIOnO4fC4+/Jsvck8/nt99+i5Y2jR5VPv6q5PEq68g9ZA0ItqFm1mx7TLiLcqOaVj35pjIPnG77NRWXqvGXhUqPGBeBA6ufe1fp0yfLNWyImhYtU8NP4WPIGGYdPENK948Lcz6zwG+Gea55izZukrIH2p5mkc/ql2fLSnaH3atxNNYV/35eA087JNz8uXeVtvMUJQ0dLO+a9TJjNfPw3Zx9fA2NMm0ccMJ+YcfVff4/1b75hdJ3naa0HX7TwsYsQF356KtKHl+gzEP9X14aS5/H22Jf94gcpW67mSrN+D56r7D3j2m/d12V0qZPjurPkwgggAACCCCAQGcKELB3pi7nRqBvCRCw963+pDX9W6DHB+wmYKk14WnzzG/3hEINOvtIlZ15pVwp/sDY21SvYXdepnV/f0CelWudHs04aGc76Fp71d1yJTUvNOrzKue2i7XmgpvtcMx/fIOGXHqqPKWr7EAwsLmGDNSQK0/vvIB9p8nK//B+53pzrDy5lWuHs20tcmoOaE+I7fN4NN/dewP25TuerJqPv/eHgKbmtvmepMmjzH131MhXblXjjwtUsvmRdhjqraqRr6ZOZnnZses+tANXEwKX7nK6XbLHHBfYBhy9l4b956/2wwXWVLnzh8vX5P9Vg7w+ecrKHeeSov3UWLIieA8ul0yQOOjMIzT0rktU9/onKt3nHCUNGyJvZbV8dQ3mLjW2/nNZKclaf8sTWnPRLRrbFFwst/6zn7R0uxM0tuojJ9xfvuuZqnzvUyUpSa4BGfJW1ijDrDvw3n1aOHAnye2Wz5y/ySPzZZMJHws+fEBlF94ky+ez1ycIbOVX3m+P/cBYMW0s/HWmkicVOfsszNpe1oAsjV7+ZtRPwlV7navKNz+2w2CzWakp8pZXqGjhy3KPztPSTY9Q/c/FcmWmy9fcN/J6NerHZ5Q8rkDzralKGpARFpKm77aNcl+62X6t6KfnlLzJaOfa9V/9rMXTjtNE37f2c/MGTZNV4VPa1puq/osf7X4dH/Llld2m+S/a1wpsxRnbKil7iIqWvtaiTbUvfahlB51vt0Me/1gIjImAk33PQ/zllExbzadE7hPXKeuYPe3nah5/R6XHX6DkoUNlvoRrXLJCw2/+kwaef6wzliyXS2M9LRdGrvvwG5XufJqKil+We0ye1t/8uNZcdKvGer6I6m/al//mXUrbYxtV3vWMys67UWMbg/ua14sWvyp34Qj7+HU3P6Y1F94S9vkw35qipOxBzWNS9vsjdctJKvj2CZlQe1HeXnINHmCP58CWOnkj5X/0H7uPAiWFAq+Za+a9c48dlNe995VKdz0j7HqeVWu1aMQeYc/NtcznT0ar/bjssPNUNXO2Mjcdr9qfFtif9qY/FuZvL9Wk2O9784VTYMxn7bGDhj19rf2+HVM5O+xLGvPrpNQtN7bbx4YAAggggAACCHS1AAF7V4tzPQR6rwABe+/tO+4cgUiBHh+wr+2BNdg7aga7CahMUBXY4g3YreQkjW2IHshFG+I+r1fzkzbutTPYV+x+pqycwRrx1HVO85Ztf7KSRuZoxMwb1fhzsUo2PSIs0Fu8+SHyranR6GVvqH72t1o6/dQ2v5QwQV3klxahzy3Z6FBlHra7sq89y7mHksL97Jm2Of+6UHVvfa7SPc8KO0dxwe5KG16gvG8e0vrbn1L5ZXdodMXs4PETD1bjvCVOwF7z6sdatt8fNG7dp7IG+WfTrzzy/+xfVuS+fodz3Po7n9Xay+/UmLXvOc8tP+B8WT6vRs661XluQdJW9hcFYQH73OeVPKHQv4/XqwVJ05Q8Jl+FxS9F/XRcdcCFSppYoJybzg+e14S6i2bZM7RLpx6n1O1/o6G3Xxz1+GgBbWBHO2D/ZaaSNwoG/mtOvEaNa9Zo5KxbtP7ep1X2+39ovO+rsGtn/+m3GnLjH+3n7IB9wUsyvyQwmwnLi5O3tn89UDjvhRb3VPvKR1q2/3lh/VT79hdatvcfNK75y4/Ie17z1ztU9rc7tJHvV/t886wtlXfDhcq8+Lf248r7X9CK0/6mCc217Ysztpevtq7Fr1jMvgtH7yPv4lXOFxTrb3tS5ZfdpdGVH0b1swP2d+5V2q5bqeq+mSq76F8asz64r3l9dMmrShrlD9jN+Vafd2OLgD30S4myk69Ww88LlP/Zw/KsWKOFuXu2CNFD+yhawJ7//n1K23mq6j/8Rkt3Pi08YC8r16LhuzvPrbnkFpXf8HiLfhx596XK/P3httWCjK00vvJ7Kcv/S46SvH2kUSkq/PzFkL6f0sI0MmA3X4gszN5FadturvxPH4pqypMIIIAAAggggEBnChCwd6Yu50agbwkQsPet/qQ1/VuAgN3kjO1c5LTDAvY9tlXem3c6I3COlS+3RsacwW5lpGts9UftGrm9eZFTO2AfkKkRz//TaXPp1ifIXTCi1YBda2u1IGdHO+RLJGA3ofbCQdOdkNAE7Bn77qicmy9w7qGkYF+7NEZrAbvv55Uq3nRf+xzRAnYTDpptTNVH9gzw0o2OUPL2m2n4A1c411h58IXy1tWHBezr/vm4yq/9t8aUv+/st+KA8+0SMYGA3ZTFWZjjL2HUWsC+5o83ad1t/1Xy6Lw2A3ZX4XANvfP/QoLO8IA9ZeomGnbfZVHHY3sD9nmp2yr38WuUdfjuWr7XH+ySOCNfvNk596rjL1fDvBJn7YLIgH31Of/Q+ruesQP3eAP26pnvasWR/9dqwG4u/os1SeMXvqfkwpH2lxLRvowxM8tNqR9/wF6vnFPO0eD7TwpzCfR54BcA3RGwrzruL2pcsKTLAvalWxyl9N23CXvvLNv5dLvEzIjn/mGX61q299lhpuU3/UdV97+qUb/4F5I2s+6LM7ePGbCvPPxiVb3wntKmbUrA3q5/IdgZAQQQQAABBDpKgIC9oyQ5DwJ9X4CAve/3MS3sPwI9PmCvuPNpVTxoZjH6bzVtq0009J4/a/FW+zfXOzeFOGo16qvntOLwi+06xYFt0HnH2HWElx9yjiwFald7VfDVEyrd9iSnHIgJzEc+fpMa5y7W2qvMgqr+LWnkUOXO+lenlYjJ2Gd75b56u3O9OVaB3BoRM2B3ZQ/UmDXB2cvxDNfQBVjj2X9D9mlP+Zp4rpNQwN48uzmugN3j1QJ3eGjaEQG7t7pWC7P8IX9kwF5713OqW1iqNf98SOOqPrZLxJgSMMP+9X/KOnl/hyXRgH3VoRfZawSsOPHyVgP2X6wtVXDTxVp72xP2jPRom5nB3pUB+xxrsiY1l4cpmXSoMg+aoZx/nOvcmil/UvnEa05Jm8iA3bQp/8aLtO7up+yZ7ZFbtBns8QTsxdZWyn33Hnv2/+JR+0QN2E2ZHfOrChOwZx29tyoffCEsEC6/8j6Zz7OmNetUVPySXWKnPwTsC4fMUPY1Z2nQH44Mjutj/iyzvkbB14/5Z91fcJPzBUe0cRhvwP6rtaVGXPg71Xz0jf0FAhsCCCCAAAIIINDVAgTsXS3O9RDovQIE7L2377hzBCIFenzA7q2pla+63rlvK8Vt19U2dX5lBRcuNQsnmvIAvqbggnhmVrCVmizP2vVhi4smDRss7+p1gXLedq1sU29dTR675nVgs5JcMmF2+xY5HSSf6jXe91OYddkZ16rivmdMbO88n3HgzsoNmZ07xxolt4bHXOTU1AqPVl+6reE91xqjJGV3yTugJwTsgVIh8QTsZraxCUVD77sjAnZTwz1QKiMyYJ+bNFUTPV/bJU4CNdgXj9hDA089VEOuPTMYRCY4g32eNVkTfN/a5482g72ptEzLxh+sAX852V7IsicE7A2v/6Cl+5yosc011ks2OkyZ+++knH/6y8GYbfX5N6v66TdVVOpfKyE0YG8qWaFlGx+hrIuOV9Wjr3RowG6uY2p6mxr7iwtaCdhXvKWkEdn2WMp95p9atv/ZKvrlebmbS+AscJna5fdp2a6nd2uJmK6ewW5+SZF91Zn22hmBbeVRl6qxuFQFXz6i9Xc8rdV/vHGDA/a6L3/WmkMulnu3KWqas5iAvUs+7bkIAggggAACCLT4P9iWNVGSWewn8j/zf1TNc+bPwH9mgSnzd/NntP8Cp/cvRBXcIh/TEQgg0AsFCNh7Yadxywi0ItDjA/Y1F96stTebOuX+MD1jm23s4OQXK9sOo83mVZUm+ZZqUeG+alxS7DR16LUXKeuw3VS80c5yyV/T2vxvmgm+eZpvbS6f/Iv6mRIxo798U/Xf/KKVZ/zZOd6dna8xa95pV8CeNvE3KpwzMyq3qadd9czbzmuZh+2qkc/e6Dx2AvYYi5yaRSrNYpXt2QKz49tzTKL79oSAvc7U1d7jTI2No0SMd12lzCzbjg7Yq//zolaeerV9D6EBu6++QcVp29nXs2tIN5eIKb/kDpXf8KC9f2Bbcdif5Kuua1eJmLrPftCaY65S/vynw2bm22F0cw32ZXucpWGXnKnK9z9U5aOvbVDAnrbTFLtMTrQtVomYseUfyDU4S02/LNGCTfbVqFfuUca+O9inam/AvmzXMzTs8nNV8dY7qn7q7Q4N2E07xlV/LE95RXwB+yP/UOWzr6jpx1Ll/fiIPMvKVJy/p/OlR2iJmLWX3K6Rs/4l84VeyuYT7C/1Altn1GDv7IDd3HvoFztdFbAvGr2fRr12n1Zfc7uaFiwnYE/0A5zjEEAAAQQQQGCDBJjBvkF8HIxAvxIgYO9X3U1j+7hAjw/Ye9sip2njN49a+9mMoxWHXKjqFz6QR2vsCQoD9jtIuSGLUs6xCuXWsJglYlKnbaqCLx5p19BcOGRXedeZmfydv3VXwG6Cal9dgxq+maPle56pQVedoZy/nu7UYA9teaMqtJFvnv2U+TXEohF7dEjAPqZytl1/u+79b7XiyIs17OErNfCE/e2Afe1lN2tMxedae+ZtSp1SpMzTDgqbwW6PkT3PUvVbn8s1IENWklveqmql77Z1XAG7z1en3Fl3a+GY7TXq7WeUNGq4ilO3/X/2zgJOrursw/9ZibsS91BcgmuwQAIRnJZSBdpClZZ+BUqhLTWkpS2UlioValDcnUBIIIQgCXElG89GNqsj3+/cmTt7Z3bszt7Zsed+v3xJZs498rxnNuW577wnLoP9f6qeMEpLfWO0b2i1dnz3bu35e/sEe+OC8OGf9tW522AN3/uk9dd0gt1nJeqEfwz1/uIFGnDPddF+MhfsD6t67IjWNV33a9X957l2Cfax5iBRn0+B9Zu17qCLFOzVVRNqX5V/w5aMBPvge29S13OO08q+J2tCaIE2nvEVVeztpsFzfmbF3CnYzaGkZqzwV2pC8nXporENcywOHSHY1wyZEkmYCsehRXv0sdCyaPwS/Y+++ENOE/1UsX8OdJRgX+7bTxNCH2rzpTfIv/IjBHvuf9QzAgQgAAEIQAACCQgg2NkWEIBApgQQ7JmSoh0ECp9AwQv27d/6hWrv+F00g73rsUdr2Jw/60PfAFVHMtgDVgb7Oq0dfY5a1rZmsPf/8bfU4zyTwT5ZlY4M9vGhpVrpOySawR4wGezzn1bTgiXacmXrYY1VA4Zq9NbnYzLYTb32vv93uXp97jxVTxwVE+EdP/qNqvoPUq8vXpAw8kaw73n4MY3d9qZ81dUy5W7MIY72tcw3SpUakKZETFA9PzdLg/7YehBmJtts44yvq/6x2Zk0bXebfAl258R7X/cZDfjxV6yXooec+t9SqDn8rQWTRV7Rp6f1Z/9Hm7V2RPgwUvvKtkSMcw59fnyV+l/3eeulsGC/W2N2v6plvoM1MfSe9bqzRIz5+8bTrlL9i3O1z39uVcWgvqq94W75enTLULBLQx7/hVb4jtT4UHitbQT70v+pZc1a7b7xL9pn3p+047u/0Z6/P5k0g33zOd9Q5fjhGuDIULcE8ZrHVTVqiDZMulSdDt1XA+7+TkQQG1/uk69LJ2t96QT7qEUPqPpjo9T81mKtPeZT6n3JWRr0zx9b92Ys2Fc8opaly7Tnlvs1eM4ftMMDwe78wdhtyjEa8kz4MGI3gr37J8/Uqk5Ha9C/f6jN512vUTVPqWrIwDaCfed379Go3a9Et84q3+HqffHZ6v+vH3oi2J3Z5GaQhBnswfnWwynrs9HcYpXhShY/S/q/fK+6nDxJTa8u0EcnXxH72andrdX9Tom+lnPBvvtV1f3rEflfW65+992kLZfeoBYEe7t/jtMBBCAAAQhAAALZEUCwZ8eNuyBQjgQQ7OUYddZcqgQKXrAXAviNZ39VDS/Pt6YSaN6tsRtmy9R8d3ttmnWN9jzyqMY3L5GvuqrN7Ut8fVVpMtiHj9Po9U9Z7+/+y6Pa+tmbo1m+pr77kEd/o+7TT3I1/K57/qutV90in9qO66qjDBrnS7AnGzcq2B0C3bkMc7itOVDTC8GebA52iZgRSx/SRwdeqlHbn7Gm4CwRo5agVnSapPGRQz7N+24OOQ0FA+ox61S1vLFM/f707YSCffS2F7V+35kaufgRVQzqnVawb5zyZXU+fF/1+2n4YYU95xjBPml/Dby39cGUk21awf7h/yzBbq7Q2lqtGn16NA6ZCvYxtS9rzdhzNHrpY6oY2MsTwT4+yV7JXLB/T90/eZbq/v6UNl/2XTVXBrSff2Erv9WPJT3kdO9/X9Kmi75pHZDa3gz2UIvfkvzOfZnrEjHOswfMgnMt2M3alvsO1fjGt6wzNxDsGfyQpgkEIAABCEAAAjkjgGDPGVo6hkDJEUCwl1xIWVAZE0Cwd2DwG+e+J//6jepx/hSpou2P0uCuBvmqfdZ7dmZ7vGA39eInBD8Ml5RwcYWaWrS8ywRVqr+Lu7JrWnSC/e2lWnfEJ3Iu2Hf+9M/qNGGk+v/y2+p0yPiobLUPOd3xo99p5w/+rLFNc6Pg3Qj2yn69tPuvj2tccL61PxJlsI9a/5TWjDhL4yMHiabLYP/oiMvU89Kz1Psbl0bn1CaD3SPBbgZY4jtEYz94SJ0OGJtxBvvomme0ZuhvrHnBAAAgAElEQVQUS0iby4sMdq8Eu5nPSt8RGvCrq9X7K5/NSLC3LFmjdfudH63RP+yF36nLqUeo7t7/aeu1d2qMKV8TuUwsRq97UpUjBluv7PrVv2RKztifwcDGbVoz9MySFuxjdrykVf1Ojj6YQrBn93ObuyAAAQhAAAIQ8IYAgt0bjvQCgXIg4M7qlAMR1giB4iVQlIJ929dv1/Zf3hmlbmqa7x9q0Oo+J6t518ro6wNvvEH9fvClmOhs+ezNqv3LvdGSMwFt0f6hcGmEQrzaCvadmhBqXaObOa/wHSCfuri5Jau2xSbYd9/9H+289T6NXPtEdL3ZlohJlcFuBHtLzVY55a2zRMz6/S9Sl+MO0sA/3BidhxvBbmq/N7zwpsaGwt+2SCTYe3/xQnUa0Ee9fvhFq006wb6667Ea/MgvZMqk2FcuBfv6ieep39Tj1P2X37K+VdB95mT1v/Wr0bGNPDaljkauetR6zczFWtPQgep1Y7gcT04F+0dbtHbE1Bhhbc/DiN6Kvr20qttxGnxvOIPdXHvveVLdvzQtll+KDPaWt5Zr3VGXeCLYG56dq03nfcs6SNe+OjyDvd8p6nfLVep91YXROWy64NsKbt6uobP/GH4o8PU7NC74VuvP9I3bVDGgT/SbPqH6Rq3qflz0IYpzL/a64jx1P/5Qdfv02dbLCPasfmxzEwQgAAEIQAACHhFAsHsEkm4gUAYEEOxlEGSWWDYEilKw77jpt6r9we9bZYxqNTG0ysr6NNmf9tX/tq+pz7c+FRPMbd+4Q7vu/LtDsG/TxNDagg14vGCvHj1UI1c/ltV8N874huofa81+zaqTDG4qNsG+Zr9z1Pvimep78xXR1eVCsG/76q3qfckMDfhna/18p2A3fx7y6C/VbfoJ0Xm4Eex7H39VQ/5xm7p94lTr/kSCPaSAxofCpUrMlU6wL/cdpgmOkjXmnlwK9h3fuUu7//qYTFb6lvOuVXDbLu3zqnkgFr42HHapqkYP0eCHbrf+bubSZk0e1GBPlsFuxlzmO1wTI9ny1iRa/Fre6cgop3jBHv+RiT/ktPaG32j0ntbP5eaLr1Pj83M1avtLWZSI+ae2fe326AOAbR+/UarbqwGP/Tw6jY4W7DVHfVpd9hujfveZUlfha+0+U9Tz42ep3y+uUePc97Xh2E/HyPNtX/iRdt/7mMaGwt/mSCXY4+OPYI/fcfwdAhCAAAQgAIGOJIBg70jajAWB4iaAYC/u+DF7CDgJINhV2IK9/pk3tPO2+8IlYUJSzyvPU8+LzshqFwdqd2tVv8NUoT5Z3Z/pTYUo2Ned9DlNqH1N8gdbl9G5Si1LP9KaIy/SuN2vS45PQ2hPvVVaw2T+VnTvqvUfO0/dpp2g/j+/Jnr/uuHT1P2C09T/zm+q8bl52jDlqjaZzXZjU4N921d/prGN86w60fblFOwrfIdrvH++VFkRfd+dYH8lRlImEuy+Pt01trZV5qYS7Fu//l3t/OVTmhBXjzxesFceMEb7/Op6yR9oZdu3u7UONzXYzc3mcMp142dY62j5cLXW7n+Bhj34O3Wddbj2PjZb5hwDI98rhwywxjJzqejfU2O2vRwdO5cZ7GaQVdVHqmJQF41aZsZs1trh06Ru1Rq94VlrDm4F+47r7tKIxf9VoGabdt31H+25/wmNfOffqj50QlvBfs3PNfzNv1kPT8xBsuah4tCn7lLlPuHST3X3P60dt/0p+hBlpe9wjVr/tKqGD4ryaSvYz9D42tmxn42qCqlP94TxS3fIaXwN9saX5mvDqV/QiBf/rU4njdGevz6pLZ+7SWPr35Cva2frcNwVFZPU/RPTtM+fvqfgh2u15rBLrIOce35uhjXvVIK9+mMjNfLDhxzr45DTTH9W0w4CEIAABCAAAe8JINi9Z0qPEChVAgj2Uo0s6ypHAgj2AhfsXm/K1X1OUXDXbq+7jenPa8G+4dCPy9erh4a+2vqthXWjp6tq1BANfeVetby3XOsOCZfUSHQ1Pv+mNpzxJYXMEwrH1eWEQ9X02rtJWZj2PlVoXGi+1vSdrO7nnaqBf/xetP2qqqPU87KzNfDPN6nh8dmqmf71pHPY+ZO/aMf1d0XLt9idWIec7pmtlmXrtH7SpTHlY0ybmhM/L1P6Zdh8862L8LXj5j+o9vv3xIy14djPStt2atjyVtEYamrWqi7HRttZYvSJX6nLtOOjfW3/6m3ade//NLbxjRgO5qyA1SPP0YTtL0n9esW8Z/oZufJRVY8dpnUjpqnlo80KyTy4aP1xMnLRA+q0/9j0gv39/6r6wLEx/RspP3b7i6ro11t77ntcGz9zvSrVSQE1a9iDv1T3806JtjdzGf7Mb9R5ytHR17Zd/VPt/stjGrv39TaxrX/wRW284NoYdnX/eEqbP/nd6GupHgrYHa4dNlXNNevlU7U6H7yvRrz7r5g5Df7djepx5ayEe8vit+IRVY8brp0//rO233BXtF1Fv14a/txvVX34vtZrpu3QJ3+trlOP0+5f3K+t19yRwWfXZ+3Zlb5D1f+Ll6nPPd+MuWfT1K+qedkaK4aBDVu0ZvjUNp+NyoF9NGbLi0kF+9Bn7lbXKcckfLAU2LxDa/Y5I4bxztv+qi3fvk2V6qKgmjT8uT+o6+lHReflX75eaybOsnaQifOAb16ufrd/Lfp+cG+DVvc4PmGJmJHv/lvVB4fPNDDXpqlfUfOytdb6uCAAAQhAAAIQgEBHE0CwdzRxxoNA8RJAsBdv7Jg5BOIJINjLTLA3L16ldQfMlE+dcvZp8Fqw52yiEYGZbL6h2j1a1W9yUmmey3nRNwQgAAEIQAACEIAABCBQfAQQ7MUXM2YMgXwRQLDnizzjQsB7AsUp2G82Ndj/EKURMDXYgyu1bv8L4mqwf1V9vhlXg/2an7etwR5srdvuPeLC63FF1SHyBUyZktiMbq9mWiyCPb6ESvz6/YtWa+2BFyDYvdoY9AMBCEAAAhCAAAQgAIESJ4BgL/EAszwIeEgAwe4hTLqCQJ4JFKVgzzOzoh+++f3lWnvw2apQz5yspWgEuz+gzZdcr30e+FlCDsGPdmvrNT/S4P8kfj8n8OgUAhCAAAQgAAEIQAACEChaAgj2og0dE4dAhxNAsHc4cgaEQM4IFLBgb9HQZ+9VsK4+Z4sv1459nTtr86xrFGrx5wRBsQj2nCyeTiEAAQhAAAIQgAAEIACBsiWAYC/b0LNwCLgmgGB3jYwbIFCwBApWsIeJmYMTuXJDoCI33UqUVMkZWTqGAAQgAAEIQAACEIAABAqZAIK9kKPD3CBQWAQQ7IUVD2YDgfYQKHDB7m5pAe1OUlc8qEr1y1nNcXezbF/rgHYl7MAcWlqhru3r3KO7yWD3CCTdQAACEIAABCAAAQhAAAJFRQDBXlThYrIQyCsBBHte8TM4BDwlUDKCPaQGjQstVrIfUMt8E1SpPkWcFV+hqn2HaNSSRxNugF2/eUBbr75FPlV6ukGy6QzBng017oEABCAAAQhAAAIQgAAEip0Agr3YI8j8IdBxBBDsHceakSCQawIlI9irJgzXqGWPJOUVamzW8q7jVKlBuWaag/59Cmi7JoZWJ+17iW8fVWtYDsZ23yWC3T0z7oAABCAAAQhAAAIQgAAEip8Agr34Y8gKINBRBBDsHUWacSCQewIlIdgDqtXE0Kq0tPY+/ppqpl9ZMKVU0k440sCvzZqwa4kqevVIekvzolVac+AZkSz9THvOTTsEe2640isEIAABCEAAAhCAAAQgUNgEEOyFHR9mB4FCIoBgL6RoMBcItI9A0Qv2gLZp3NZ3VTnAlH9Jf9X+4I/adtPtqlC39I0LoIVfWzR64YvqfMiEtLPZft1vtPOnv5eUuwNM006CQ04zQUQbCEAAAhCAAAQgAAEIQKAECSDYSzCoLAkCOSKAYM8RWLqFQB4IFLlgD6rPDVeo/y1XuUK3/dt3qva2P8inzq7u6+jGQe3WiNcfUJfjDsl46NX7TFZwc11eD3Qlgz3jcNEQAhCAAAQgAAEIQAACECghAgj2EgomS4FAjgkg2HMMmO4h0IEEiliw++Tr2Uljd8/JCte2b/1CtXfcowr1zOr+XN/k1yYNf/Rf6j79RNdDLfONVqX6u77PqxsQ7F6RpB8IQAACEIAABCAAAQhAoJgIINiLKVrMFQL5JYBgzy9/RoeAlwSKVrAHtEcTQ8vaxaLh+be0/ozzIwefhtrVl3c3mwNNt2rcjg9U2Tc7+R9saNTKbgeoQpmVzfFu7uGevBTsf/zjH7Vp0yZVVlaqurpajY2NCgQC+t73vuf1tD3r78UXX9Spp55q9dfU1KS1a9dq4sSJWfX/2GOPac6cObrqqqs0YsSIrPrgJghAAAIQgAAEIAABCECgYwgg2DuGM6NAoBQIINhLIYqsAQJhAkUr2EPyq/9NX1Hfmy9vVyyDdfVa3nNfVWlwXsuqhBcRUqiHT+P3vN2uNdWccZUann8zb+vxUrDv2rVLfr9fy5cv1wsvvGCJ5ubmZg0ebOJVmNett96qgw46SFOmTNGPfvQjfelLX9LAgQNdTdaI+ZtuukknnXSSpk2b5upeGkMAAhCAAAQgAAEIQAAC+SGAYM8Pd0aFQDESQLAXY9SYMwQSEyhawW6WE9BOjVn1qqrHDGt3fGumXqW6p59UpQbkQUz75NdGDbj5u+p/05fatZa6fz+vTZd8TT51aVc/7bnZS8Fuz2PRokV69NFHdd1117Vnah127zPPPKN3331Xn/jEJzR8+HDX495www268cYb1aVL/uLoetLcAAEIQAACEIAABCAAgTIngGAv8w3A8iHgggCC3QUsmkKgwAkUtWA3bP3arH1DHyXF3PT2Yn10yme1z99vVfcZJ6cMh3/9Fq0ZOUUhNatC3TpAtPtkDjLtNGGiRi17PO1W2XXXv9T7y5ckbRfOxt9PVdZDgvxdCPb2sW9oaLAy32+55Zb2dcTdEIAABCAAAQhAAAIQgECHEkCwdyhuBoNAURNAsBd1+Jg8BGIIFL1glyrk69tFY3fMjlnYnvuf1uZLr43I8p6WyB5wy3fU94bPpd0CDXMWqmbKFQrtrc9RJrips75DnSfup+Gv/0OVA9LXSt9w2uVqeHGugmpQ1yOP1ZAH7lDVyNgyKct841Vp1V3Pbz35jhDsJsP78ssv15gxY6x4zps3z6pV/o1vfEOPPPKI3nzzTYVCYQ4+n88S1t/97netEjNDhw5tswf+8Ic/aMWKFVat9169eun//u//tGTJEv33v/+1Msnt6zvf+Y5++tOfWrXgf/jDH0ZfnzVrlo488ki99957evbZZ/Wtb33Lem/Hjh26/fbb9eMf/7jNmKYMzPe//31rfuaaOnWqTjjhBOueJ554QkOGDNHrr7+u448/XqeffrrVZtu2bfrFL34Rs7avfe1rGjRokEzW/KuvvmrVqDfrMPOrqKiw7jNrN6+bsc4880wNGDBA999/f3ROhpWpcd+nTx9Nnz5d48ePt977xz/+odWrV1v3c0EAAhCAAAQgAAEIQAACqQkg2NkhEIBApgQQ7JmSoh0ECp9ACQh2AzmgHp+arsH3/VBbv/xT1d79m0ipl9jlmcz0rqcco2Ev/j6jyLSsrtGWz96k+ldetsrVV6hXu+S1keoV6q5el1+gAb/8jiq6ZVb+Y1Wv4xTa0xQz54B2qar3IA3624/VY/pkrZ0wQ/4VGyUFM1pbLht1hGB/6KGHLGF8wQUXWEu54447LEG9//77yxwMag4EPfTQQ633rr/+ektwG1FuBLsR187LCG1zv5Hw5jK1z2fOnKkePXrIjGNku7mMgH/ggQdkJLspVXP22WdbQnz37t269tpr9bvf/U4LFy7UK6+8IiO9zfWDH/zAOujU7ts5rjmodfLkydaBqCZr3Twc+O1vf6uXXnpJzz//vGbMmKHRo0frl7/8pS677DLtt99+2r59u8zBr9/+9retrsyDhq9//etWjfebb77Z+mWu3//+9+rUqZM+/elP65577lHPnj31yU9+0pqLkfq28F+1apXFyznfSy+9VOPGjYv2b6S7WR8XBCAAAQhAAAIQgAAEIJCaAIKdHQIBCGRKAMGeKSnaQaDwCZSIYDeggwpotyotCR7O2k12hVSv8cHFJrU54wg1vbdcu+6+X3t+/6gCoZ3yqVo+VUXGMv3YfZmsaSO5gzIHsRqpXz1gjHp9fqb6XPsZVfbvnfmYC5ZozaQzVKVBKdbit7LzK9Uv435z3bAjBPvOnTtlDhO1RbGR6EZimwxtI4z79++v4447zlqqU7BfffXV2meffWIQvP3221bm+Wc/+1nrdVPvvV+/ftqzZ0+MYL/33nt12GGHWZnqRmw7pbnJ8DZifunSpdZhrEZY19fX66677pI5qDWRYDd9GNldVWX2UTjL3DwEeO2117RgwYKo1J4/f77MHL/whS9Ygt3IcyP5zeUU7M5Fmazz//znP9bDgfg2JsvdHJ5qLlMn/sUXX7Tkvrluu+02nXfeeZZgf/DBBy2eJpPfMOSCAAQgAAEIQAACEIAABFITQLCzQyAAgUwJZG6kMu2RdhCAQL4IlJBgzxxhurrtmfQUam5Ry9oaNS9crsBHmxXYtUe+ykpV9Oqh6vHD1emQiaocMlC+ytSyP9lY9U++pvVnX5r3euqZsIhv0xGC3Yxpi/NgMGjJaVu2pxLsJsvdlEcxZWBs0W4yxjdv3qxLLomtb79s2TI9/PDDVra4keRmjF//+tfWcuMFu/m7yWpfs2ZNVLD/7Gc/s8S1kejJBLuzjIvpw2SKG6Fuxjv//POtsUyW+f/+9z+r7Ew6wW4ePJiM/I0bN1rlZczcTb/m99692z7ciRfs5qGFGdcIdsP3q1/9qpUxb/rgggAEIAABCEAAAhCAAAQQ7OwBCEDAGwIIdm840gsECoFAWQp2darQuKa3CoF/8jmEQlpeMTFSlqawp5ovwW7E9Ve+8hXV1NRYNdg///nPW1Mxgt1koJva5eZyZrCb+uumLvm6devUtWtXS5qbciymzIvJ3HZeRrDfd9990ZemTZsW7TORYDdy/KOPPrIEuxHTZn6mZEt8W7vDRH1cc801euedd7R3716rTI25zFz/+c9/WtnoRp6bTPpEGexG1ptSMwcffLC1HiPbbcFuGHTv3r3NRkok2C+88EJL6puHEKa0jMlkR7AX12eQ2UIAAhCAAAQgAAEI5IcAGez54c6oEChGAgj2Yowac4ZAYgJlKdi7TTteQ574VcHvieW+j1k124vt6qgMdlPaZNiwYdahpuZgTlOj3Fwm29vUYDelXMzlFOxGfJt65fbrRhwbOW8yw41Ydl7ODHbzuinfYuqdm/IzieS4kd5r167V7Nmz5ff7rfrnRlKnEuy33HJL9JBTO4PdlIMxctzOYDflXsxhq0aWb9q0yTp49Jvf/KY1Vbv8izl09e6777YOYDWXyaQ3JWJswW7mZmR5/JVIsJt533nnnfrJT35ilYdBsBfbJ5D5QgACEIAABCAAAQjkiwCCPV/kGRcCxUcAwV58MWPGEEhGoOwEu6mLPvCu69X76osLfles6nqMQo0tBT/P+Al2lGBvbm62hLL53Yhq+zIZ3ubg0PHjx1svJTvk1GSvf/nLX7aytc0Bpp/61Kes9iaDfOTIkdq2bZtVIsY+5NSUbjG10a+88sqENdhNxvqHH35oZbAbEW4EtblSCXZzCGplZaXVzq7j/tZbb8XMZ/HixVaWvXk4YP5sarSbOdh9G+m/cuVKvf/++7riiius183fjRi3BbspL9O3b1/rvZdfftk6XNVciQS7eThhvgFw5plnWjXlzcGuZLAX3ceQCUMAAhCAAAQgAAEI5IEAgj0P0BkSAkVKAMFepIFj2hBIQKDsBHtAuzR241xV7TMg7YbYfuPd6nHRmep8UFjUenWFWvzyVYcPtkx1bb3ih9r9h4fTNSu49ztKsJuFm7rnpuSLs8a5kcHOzHCnYDclZQYNGmQdZHr//fdb923dulWmvMqvfhX+VsP3vvc9ffzjH7fE90MPPRQV7M5a76bPKVOmWKLa1Du//fbbdccdd1iS+1//+pe+9KUvafjw4VZ/yQS7yYg/4YQTLJFtZL55WGD6Mf2ZWu92TXkj7k2bY445xpL2Z599tlUGxu7bCHaTMW8OVLU5mPV36tTJEuzmdVNv/oILLrAObjXj2O0SHXJaW1sbHdsIdiPqOeS04D5mTAgCEIAABCAAAQhAoAAJINgLMChMCQIFSgDBXqCBYVoQyIJAWQr2iaEVaVHtuf9pbb70mwopYLWtGjxCvT59jrpNPUFdJ09Ke7/dILhrjxpee1cNz7+hXXf+U0HttX7tG/oobR97n5qjjdO+KJ+q07YtpAa5EOwmq9yIXmemulmzEdF9+vTRZZddFhXOpjTMrFmzokhswW4yxEOhUPT1yy+/XGPGjLH+brK0586dq+rqao0ePVpf+MIX9MEHH1i1z+Pl/U033aRAIGCVjOncubPVp8mEN/XdTYa7mWf8PYkOOTWZ92Zudh9mzFGjRlnzMbXfjdw2lxH1V111lZ577jnNmTNHZnz7MvLejD1kyBCLhcmcN9cZZ5xhtbfHNRnsZhwzb/Pw4JBDDrHamWz5J554wqoVby7DaNKkSTr33HOtv5sHBv/+97/bcC+k/cZcIAABCEAAAhCAAAQgUCgEEOyFEgnmAYHCJ4BgL/wYMUMIZEqg7AS7FNS40Dsp+fg/2qqVIyapSuFa3c4rqDoNffh36j4zXGIj1bXhxM9r72svWgeV+uTMWK9QULs1IRQWqKmupb7hqtLgdM0K6v1cCPZkC/z5z3+uSy65xJLbXBCAAAQgAAEIQAACEIAABPJJAMGeT/qMDYHiIoBgL654MVsIpCJQdoLd1GDvdNgEjXjjfvk6d0rIZqlvhKo0KCm3LscfqmGv/THtzlpVeYRCwdaM6fgbKgZ215gtrybsZ/cfHtKmK65RpUwpm2DasQqpQUcKdjs7vZDWz1wgAAEIQAACEIAABCAAgfIkgGAvz7izaghkQwDBng017oFAYRIoO8EeDoNPAe1Q548douGv/lmVA/tEo7Pct68q1FNScjFuSrxMCC1JG9GlvmGq0j4p23U783gNeTpc+9tce/7+hDZddo186mT9KsarIwR7XV2dVb7FlFm5+uqrixETc4YABCAAAQhAAAIQgAAESowAgr3EAspyIJBDAgj2HMKlawh0MIEyFew2ZSPat6vLvgdpxIL/aN1+58m/bpsUqbueLBamvMv4wFL5KiqShqv+qddVM+0L8qlzypCG1KT+P/yGKof016bLTca6kf3F/WO2IwS7OZh08+bNOvDAAzv4I8NwEIAABCAAAQhAAAIQgAAEEhNAsLMzIACBTAkUt/nJdJW0g0B5EChzwd4a5KDqVaFuGUbdr34/+Yb6fuczSdtvOv9a7f3fixn1Z8rWmCu2TntGtxZko44Q7AW5cCYFAQhAAAIQgAAEIAABCJQ1AQR7WYefxUPAFQEEuytcNIZAQRNAsGcZnupRwzVyzSNJ717mm6BK9cqy9+K+DcFe3PFj9hCAAAQgAAEIQAACEIBAdgQQ7Nlx4y4IlCMBBHs5Rp01lyoBBHuWkW3RJu3btEbBvY0Je1jV70hVqHuWvRf3bQj24o4fs4cABCAAAQhAAAIQgAAEsiOAYM+OG3dBoBwJINjLMeqsuVQJINizjqxPQe1JWi+9Qj1SHpSa9bBFcCOCvQiCxBQhAAEIQAACEIAABCAAAc8JINg9R0qHEChZAgj2kg0tCytDAgj2Mgx6rpeMYM81YfqHAAQgAAEIQAACEIAABAqRAIK9EKPCnCBQmAQQ7IUZF2YFgWwIINizocY9KQkg2NkgEIAABCAAAQhAAAIQgEA5EkCwl2PUWTMEsiOAYM+OG3dBoBAJINgLMSpFPicEe5EHkOlDAAIQgAAEIAABCEAAAlkRQLBnhY2bIFCWBBDsZRl2Fl2iBBDsJRrYfC4LwZ5P+owNAQhAAAIQgAAEIAABCOSLAII9X+QZFwLFRwDBXnwxY8YQSEYAwc7e8JwAgt1zpHQIAQhAAAIQgAAEIAABCBQBAQR7EQSJKUKgQAgg2AskEEwDAh4QQLB7AJEuYgkg2NkREIAABCAAAQhAAAIQgEA5EkCwl2PUWTMEsiOAYM+OG3dBoBAJ5Fywr+pz8rJCXDhzyh2BMbUv565zeoYABCAAAQhAAAIQgAAEIFCgBBDsBRoYpgWBAiSAYC/AoDAlCGRJIOeCPRQKIdizDA63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WojeJEAACAASURBVA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HBufVTdv0zIYter92t3Y2t2hA5046ZlA/fWb8SA3q2rkDZ8JQEIAABCAAAQhAAAIQgAAEIOA1AQS710TpDwKlSwDBXrqxZWXlRwDB3gExP++FeVq3tyHtSNOGD9YPDt8vbTsaQAACEIAABCAAAQhAAAIQgEDhEUCwF15MmBEECpUAgr1QI8O8IOCeAILdPbOM77j+7cV6dsOWjNvbDe8+9hAdPbCv6/u4AQIQgAAEIAABCEAAAhCAAATyRwDBnj/2jAyBYiOAYC+2iDFfCCQngGDP0e445vFX5A+G2vQ+tFsX7d+np4Z266olO/fozW21CWdw0Zhh+vZBE3I0O7qFAAQgAAEIQAACEIAABCAAAa8JINi9Jkp/EChdAgj20o0tKys/Agj2HMT8qMdeUTAUK9d/PGl/TRk2KOloX5/3vl7bvD3m/av3G6vPThiZgxnSJQQgAAEIQAACEIAABCAAAQh4TQDB7jVR+oNA6RJAsJdubFlZ+RFAsHsc82+/tUgvbtwa7XVAl056espxGY2ypbFJ0559I6btI6cfrWHdumZ0P40gAAEIQAACEIAABCAAAQhAIH8EEOz5Y8/IECg2Agj2YosY84VAcgIIdg93RyAU0tGPvRLtcWCXznpqyrGuRzji0Zdj7pk/Y7LrPrgBAhCAAAQgAAEIQAACEIAABDqWAIK9Y3kzGgSKmQCCvZijx9whEEsAwe7hjjjzmTna3tQc7TGZGP/7yvW6c9FKdaqo0JxzTmozg/d27NLnXnsn+vovjj5IJw7u7+FM3XV15GNh4X/9wRN17qihMTff9eEq3bdinfXaW9NbHwTY9zhfs29M9t6P31umh9bWtJlcon5TrcC0n/XCPG2ob2jT7Mv7jdWnx7eW3bl67rt6c2ut9uvdU389aVKb9p969W19uGuPTh86UD+ZdEC0X8PB8Ii/Tnv6Ne1u8evuYw7RUZGDapOt14xrxk/Gzg1vex4mFiYm8Zf5FsTDpx2dNvD2XJM1TNRPsrgZnoZruivTWDn7iY9LojEy2U/O+5LNw9nGzV50xi/ZXJL17Xw91WfJtLPnnUmM7b6S7d/28DD3ZrvORPsu0Wcy2fyd+z7+Z046fpnsJSfndD970v2cS/S++Vll4hj/syDTvtJ9xngfAhCAAAQgAIGOI4Bg7zjWjASBYieAYC/2CDJ/CLQSQLB7uBucmee3H3WgJu8zIGHvJsvdZLubK5mEd9Zx71FdpZennuDhTN11lUqwO8VYewS7U9Qnmp3ddzoBbAuqdLL0hbNOUK/qKkuGGymeTmzZ7e1+kwnKRDLPS8GejLdzHYn4ZSJfzX3p+Mb3k2ncUu24TGPl7CMZB7vNdW8v0vM1raWa4sdP9OAn3Tzi90g6Vl4IdvNwxwhgcyV7YOGcd6J12Wt37pFCEuypOMbvt1wI9nR7yeaX7f5IFBP7gYD94C6VYDf72OznZD+j3P00pzUEIAABCEAAArkmgGDPNWH6h0DpEECwl04sWQkEEOwe7YEF23fqytcXRntLVdbFHIA64/l5unziKM0aNSThDGZv3q5vzHs/o/48WkLSbpIJ9nip2x7Bbo9hCyd7MvbrJnvcvOe8bOFlMsVNxnii95wiMT67O17aZ5Jtn0/BnglvwyCR2HUr2ONZ2JnJyYRnfLZxsngm2mSJmCaLVfy+SCYd7fHjv7GQ7HXTj/2eyfR3nntgvlVh1h8/VrrMaOdabX7x80mVeW3ud2aEm29emPvjL6f4je/f2dbO1DavuRHsidqm+xZKputMtv5kr+dTsHu5P+xvutg/11IJdrttsr2e65//9A8BCEAAAhCAgDsCCHZ3vGgNgXImgGAv5+iz9lIjgGD3KKLXv71Yz27YYvU2vHvychyXvfq2hnbroh5VVRrRvas+M6G1XEn8VJwZ8fcef6gO79/Ho9m66yaZYI/PEvZCsCcr7xAv3s0K3Ap2c0+ijHVbPMZLQWf2sD2vVILdloLJZHP82tyWiEnGO1UWfjIxnmwHpBOnyQR7/NqSlQ5KNG4ypsnWFf+gwf52gd13KllpxzrRAwcvBWr8OrMV7PHZ3Zlk3ifLYnf2VSiC3Z5Toodk9nvO+Hot2NPtJWccvdwf8Z+zVHs20wx7dz/VaQ0BCEAAAhCAQK4IINhzRZZ+IVB6BBDspRdTVlS+BBDsHsX+s7MX6P3a3VZvZw4bpB9N2j9pz7Y479OpWs+fdXzadqbBNQeO1yfGDvdotu66SSbYU8m/VNm98e8lE81mlkbU9qyuiqmbbs8+G8Fu7o3PirdFuikZY2SefdlC2yneUwn2+KxUu59kLNwK9mS8U2VB51Kwp4pbsqzvRDsvFdNE32Cw12sksRknUda2mdvzG7e2qZOfTa3ufGawZyPY4x84GObONZi/F5pgT3TegL32ROcZxM8/m7gaDpnspXSf42z2R6aCPd03Odz9JKc1BCAAAQhAAAIdQQDB3hGUGQMCpUEAwV4acWQVEDAEEOwe7YPpz83VxoZGq7eLxwzTtQdNSNqzLdjPMwdlHtL2oEz7RmcG+5X7jpb5lY8rkWB3Zlzac8o2gz3bGsPtFexOMZtIgid6LRMZnOkhi24Eeyre9kGtqQ4gzUWJmFRx81qwO2NlP8gwItn8Of7BSKrPSDYiNhuBGj+H9mSwm9jZB/ZmksGeKhvcnheCPUzCzV5K9qDM7f5I9E2XZBnsmTxgyce/CYwJAQhAAAIQgEByAgh2dgcEIJApAQR7pqRoB4HCJ4Bg9yhGM56fq5r6sGA/eZ8BuuOoA9MK9ruOPVjHDOyXtp1pcOOh+2rmyMT12j1aQtJuEgl2u9SGqQtthJG5shXsbmSsc5JeCnanaDPC1lxuBHuqMi1eZLCn4p0vwZ4qbm5imslDi2QPQ1J9UyLRhra/lRBfxidZvM3rbgVqonGzEez2AwzzGTMC1vw91VkEZk3m2xjxn0Xn2uy5IdjDJJz7J91e8kqwJ/qmC4I91/+K0T8EIAABCECg4wgg2DuONSNBoNgJINiLPYLMHwKtBBDsHu2G4x5/Vc3BYLS3ZIecvrFlh74y9z2rXaqDUFuCQR37+KvR/h45PfbgRY+mnVE3iQS7/ZoRn6aMS7zUc1Mixo2MdU64vYLdWZbCziq1D5K0hXl8dnQyGWxLMzcHQrrJYE/FO1W981yWiOlIwe6MlRspGr/BnRxNrJ2XVwI10YcqG8FuP1T560mTtGFvo8zDgUQPBpx70sTEXE4R79wDdiY8gj0cJTd7yYv9kUykJ3rd/lybWJrYx/+MzeiHN40gAAEIQAACEOhwAgj2DkfOgBAoWgII9qINHROHQBsCCHYPNsWyXXX6xCvzY3pKJs9v/2CF/rXqI6ttKsH+68Wropnh6dp6sISUXcQLdlsMG0k3rFuXohXsD58W+9DCKdCccsscsGpf8YLdiPhzX5hrHZ6aTIC1N4M9HW9n9nx8LetSEex2rOx6+bZottkaCW1eS3XZwtptnPKVwR6/b5LtI+eeTPR5tO8zDE1bcyHYZWX7mz2R6V5qr2B3lieKPzcgkWB3I/9z/W8A/UMAAhCAAAQgkDkBBHvmrGgJgXIngGAv9x3A+kuJAILdg2g6a6Xb3R09sK/uPvaQNr2b7HWTxW6uWw7fT39dsV73Tz6iTTtnnwf37aU/nXi4BzPNrot4wW5na5uSMMlqWsfXDk40sl1SpiMz2O1yKokkayZCy5aZ8etJVQe8vYI9E95OeZyIdS5qsOc6gz1RrOIzwe0HIeYhiMn0TXTF78VkMj5bgZpozHiBnU0GezaC3Txgcd5nS2R7v9vvIdglt3vJq/2RqMxPMsFuf27Tla/J7ic7d0EAAhCAAAQgkAsCCPZcUKVPCJQmAQR7acaVVZUnAQR7O+P+1rZafWnOuwl7ee6s49W3U3Wb9z732jtaX1evKcMGJTwM9fLX3tHCHbui980952RVVeTvR2+8YHfKnkIX7MnCa5eCcb5vy1ojYI2wTiThkwl2u59Eh1C2V7BnwtuM7yw5E7/uYhDsmcTKZmEOODUPNeIFciaCPVFczWteCVTTV3sFe6Ka/vFrt9ca/60K+4GM2ePmIYj1LQtzoLJDviPYW+Od6V7ycn/Ef9MkXrDbZwXYD4MQ7O38h5rbIQABCEAAAh1IAMHegbAZCgJFTiB/lqfIwTF9CBQgAQR7O4OSKHvd7nJ8r+761+QjXY3wl+XroiVXzI2jenTTg6ce5aoPrxs7Bbvp22R+2iUO0gn2TIRzLjPYE7GIl1vONmatRkYb4XWU+RbCMbHfQkhWgz1VZnB7BHumvJ2C2PzZlobFVCImk1glYpmpfExVSqc9gj3RHo9fi9sMdvtz5RThzoNuzefPvuL3pFPW2m3sOZLB3hoZt3spW8Hu3B/2PjCzcL4eL9gz/faC1z/r6Q8CEIAABCAAgfYTQLC3nyE9QKBcCCDYyyXSrLMcCCDY2xHlx9Zv0vffWZK0h1Q11hPd9NW572lOpHyM/b7bPtqxnKS3OgW7EUROOVTogj2TTF3nwp3lRBKVEkkm2JMdWJpK3GZyyGmmvO2M13hxV0yCPZNYuZWi8Zvazu5OlNHvhUBN9iGy4xD/cCfZ58eep3MP2g+iMjl417mPnWvtKMGe6Trjvx2T6LNoHnKZh13Oz1L8XknGMdXnz+1e8mp/2P0467A7Bbt5OGbi73zAl+lDpFz8/KdPCEAAAhCAAATcEUCwu+NFawiUMwEEezlHn7WXGgEEezsiun5vg86NHBoY340txl+o2ar/m79IlT6ffnXMwTK12Z2XPxjSrxav1P2Rg0+d782bfrJ1X76veMHuFHylJtiTiWo7BskEu1uRZ9pnKtjd8I6v71xKgv35mq0y8bEPpbRjYsvo+IMjE31uUsXXK4GaaFy7nrxTFpt2bj8/ieaYaE86vxVif5shlaBONOds9nq260z0rRJ7rbkQ7NnsJa/2hx1z5+faKdjN/jaljxLFLZNvS+T73wvGhwAEIAABCJQ7AQR7ue8A1g+BzAnk3/ZkPldaQgACqQkg2D3aITOfn2eVFfHq+uLHxujyiaO86q5d/dhiyS6d4pS4bgVhIhGdyxIxmWRFO+EkOmzQ+X4m0jFe9GZbIsYL3qUk2NMd5Bov3hNt+mQlOhLtS/v+ZPvTTVax/RDg4dOOtkoQ2Ve6z0+yD65TtKYrW+Rsm+sM9mzX2dGCPZu95JVgT1RfP1VZn1R7s10/2LkZAhCAAAQgAIGcEECw5wQrnUKgJAkg2EsyrCyqTAkg2D0K/Izn56qmvtGj3qRPjR+hr+4/zrP+2tORs9yE6ccp7NIJwkxqsNvZpPF9m78bITqsWxeZAxvjL1ssuqmVno6DfdBpokNQzb2pBLt9b7zozVaw23NNxzvVQ4FcCvZUZXHcPDRJxdQZr/h9mCiWNiuzpwyX+H1jZ1jH77VE0tPu3wvBnmwPJPr8OA9uTbZfnQ+5kvEz8/5Yn55Wxr995Vqwu1mnmVO+SsS42Utmnl7vj3hO8YI9/uePm4c56X7G8T4EIAABCEAAArklgGDPLV96h0ApEUCwl1I0WUu5E0Cwe7QDykWwx9eu9kKwO4VivJC3xVIqie6lYLfHc5ZncG6RVDI42TraI9gz4Z2q/nQuBXsqsW+XYomvF57o4+ZWsKd7aJNJPfzThw6UkdT2ZTOMf92839GC3WaXaC6J3suUn1NoZ/LNjky+rZHs8xr/erqfE4keaKWqkd7eGuyphHWi97zeH/YY9oOSeMGeKVeP/vmiGwhAAAIQgAAEPCSAYPcQJl1BoMQJINhLPMAsr6wIINg9Cne5CHa3JS7SyVAbvy2cnKLNmTUaX1vc3Od1BnuqTHp7nulkppuDE9PVYDdjZsLbLsuRSMjmUrA7hW2yjNtM6qKnY2rGSZVB7JyHzcuOg/OQUKfEjOea6sFKewW7XY4k0cGqicRzotrj9v5LtEcz4Rf/OcuFYHe7TjOnZDXxk72eLAPfzSGnbveSc38levCWzf6wWdkPBxHsHv1DTDcQgAAEIACBAiCAYC+AIDAFCBQJAQR7kQSKaUIgAwII9gwgZdKkXAS728zUTAW7s3RHIt6J+vFKsNv92OMmkvluBbtT7GZSjsL0b6/R2T4T3qnKbORasGcTt/j4ZiKIbYGarM66/ZDBFv3235N9dp2lZH7y3lJL4Gd6JYpTontNXfE3t9XKSHFzJZKzqQR7sgMt4x/iZMIv14LdKcQzXWf8nBIxTHaeQaaxim9nmLrZSx/r3VPt3R+J4hj/oMQp2BM9lKJETLYR5z4IQAACEIBAxxNAsHc8c0aEQLESQLAXa+SYNwTaEkCwe7Qr7lmyWn9cttaj3gqzBnuiDOl0pR8yFewGXDJZm0w05kKwJyo34wxqOplpi11nhnC2gj1T3qnkW64FezZxi/+QpGNq2ttck2XEJ9qHiQ6yjC9Z4zz0NNMPrxvBbvo3V6JDPM3rpSLYUz3kSbZOm3eiAz7Ne4n2f6afpWSxNLFzs5fM59hkqLu54vdHJg9K0h2ujGB3EwHaQgACEIAABPJLAMGeX/6MDoFiIoBgL6ZoMVcIpCaAYPdwh1z6ynwt3VUX7XFCrx7WQYv1/oDrUQrpkFPXk+cGVwSQZ65wedrYFuzJBLhzsGziZA6+/dT4kTJiv5SvQl9nNrEz8cr1/ijlPcHaIAABCEAAAuVKAMFerpFn3RBwTwDB7p4Zd0CgUAkg2HMcmXOem6tNDY2uR/nEuOG65oDxru/jhuIjkK38K76VFt6MEaiFF5NczCjbzxj7IxfRoE8IQAACEIBAaRNAsJd2fFkdBLwkgGD3kiZ9QSC/BBDsOebvVrD37VStU4YOtEpKcJUHgWzlX3nQye0qEai55VsovWf7GWN/FEoEmQcEIAABCECgeAgg2IsnVswUAvkmgGDPdwQYHwLeEUCwe8cyYU/TnntDWxqa2rxX6fPp+MH9dcLgfjp9yED16lSd45nQfaESyFb+Fep6imleCNRiilb2c832M8b+yJ45d0IAAhCAQOkRaGxs1O7du7VkyVJt3LRR77//gSoqKhQMBnXsMcdq2rSz5POhixDspbf3WREEckWAn5i5Iku/EOh4Agj2HDO/d+kaPVezRVOGDtKUYYM0qke3HI9I9xCAAAQgAAEIQAACEIAABLIn0NzcrJaWFj344EOaPXu2Xnn1Ve3dW6+mpraJQ/YovXv31lNPPqaJE8v7m7gI9uz3HXdCoNwIINjLLeKst5QJINhLObqsDQIFTGBjfaNmvDC3gGdY+lN7a/rk0l8kK4QABCAAAQhAIC2Bd999Ty+8+KIef/xJbd22VVu3bJXf7097X3yD+vq9evWVlzRp0qSyzWZHsLveNtwAgbIlgGAv29Cz8BIkgGAvwaCyJAgUAwEEe/6jhGDPfwyYAQQgAAEIQKAjCZis9Mcef0Jz587V2wve0caajdqyZYtnU/D5KlRd7dP7ixarosKnvr16edZ3sXSEYC+WSDFPCOSfAII9/zFgBhDwigCC3SuS9AMBCEAAAhCAAAQgAAEIQKBACKxYsUJvzJ2nOa+/ruUrV2nRB4ussi85vXw+bd+6SX/95z913HEnqEvnag0bPDinQxZa5wj2QosI84FA4RJAsBdubJgZBNwSQLC7JUZ7CEAAAhCAAAQgAAEIQAACBULAHD76zsKFemfBQi18d6EWLFioNWvWWLOLP3Q0ZF60/p99xfzFkxU1NOzVwQcfpHv/cp8CgYAmjBql7t26etJ3MXSCYC+GKDFHCBQGAQR7YcSBWUDACwIIdi8o0gcEIAABCEAAAhCAAAQgAIEcE1j/0UdavWq1FixYoPlvv63nn3+xTa30eKkeP6VYye69YG9ublLPnt3170ceVSgUUs/u3XTofvvlmEzhdI9gL5xYMBMIFDoBBHuhR4j5QSBzAgj2zFnREgIQgAAEIAABCEAAAhCAQM4JNLe0aP269Vq3bp3mzHlDTz79jJYtXWqNa6S1faWT6akmmqtsdiPYpaD+9cjjsv9jc+rkE3POrFAGQLAXSiSYBwQKnwCCvfBjxAwhkCkBBHumpGgHAQhAAAIQgAAEIAABCEDAYwI7d+3Sztqdmvfmm3r99Tf00MMPq6nJSOrIFQopZFS1Jda9zzj3OqPdlIipqqrUH/757+jDgIumneUxtcLtDsFeuLFhZhAoNAII9kKLCPOBQPYEEOzZs+NOCEAAAhCAAAQgAAEIQAACGREw9cjrGxq0dcsWPfPcC3rk4Ue0bPlyNTU3K+D3W+rcZ8n08BXNVA9FtLojc72QRXt9fZ169uqpW+78tVUDvsLn0+cuPC8jRqXQCMFeClFkDRDoGAII9o7hzCgQ6AgCCPaOzOAIQgAAIABJREFUoMwYEIAABCAAAQhAAAIQgEDZEDBy3O/364258/Tsc89ZtdJ37d6tPXv2WAd/hg26LdEjSj0i0KM56o6/W68F47PXvc9mj0zL4e/dj2EEe99+/fT923+uYDBoLfXKj19UNrFHsJdNqFkoBNpNAMHeboR0AIGCIYBgL5hQMBEIQAACEIAABCAAAQhAoBgJ1GzcqDfmztVjjz2htevWa2NNjer27g1XdVHIykYP/9FOR4849mhWumXbWwvAOLLVLUUdd19bRu5FeCrO2dZnNxnru3fVauiIEbrhJz9TMPIw4cpLLizGsGY1ZwR7Vti4CQJlSQDBXpZhZ9ElSgDBXqKBZVkQgAAEIAABCEAAAhCAgPcE3nlnoV6bM0cL3nlXK1eu0EfrN6jFiGQjyCO/oingEVEeleSO6YScGemR+urx2ethPR8W7G2ld/zavJXsrWM7x0k9hi3Yhwwfrht/emtUsF+BYDdfWzDbwP7d/Nn8MkDt3+0i+87fbfgd8/UF7z8u9AgBCKQggGBne0CgdAgg2EsnlqwEAhCAAAQgAAEIQAACEPCIwJatW7Vo0WJLpq9cuUbvvfeudtTWhmujh4wVjWSdO7PLY7LQw+VRzBUv2O0+og2i9yUoFxNTe90W7qkWmT/RbgT79m1bdOyJJ+nzV39ZwcjcL7/4Ao+iUvjdkMFe+DFihhAoFAII9kKJBPOAQPsJINjbz5AeIAABCEAAAhCAAAQgAIEiJrBi5Sp9uGSJPlz8oV6fN0/vvb8oUpYlnJVuMsithPOQnWwcFt3Rg0gtix4W261Z6K2CPb5tTPa6dZNdHiY8ln1Fy8rEsS3UbHYj2Ldt3aSTz5iiT13xhWgNdgR7NHOdDPYi/jnB1CHgNQEEu9dE6Q8C+SOAYM8fe0aGAAQgAAEIQAACEIAABDqQwO7de/RRzQatXLlKc954Q6+9MU81NRvD4jzkU9B40KBx5RE57shOj5XdYSEeL9gTl3hpK82j94U7SSjmE/UVjyr/oj02W94W7FOmz9DFl30awR4uCWP/okRMB37WGQoCxUAAwV4MUWKOEMiMAII9M060ggAEIAABCEAAAhCAAASKiMCOHbXauGmTPli0SE8+/azemPemQkGrsEtEaoez04OByGvO1+11OuV33EGjUQnvaNt6Zml8Frojm91ZRsbcG3Qcbho/h7jyMMnwpxbt3peMsaYZ/X+tf6ioqNDWLRv1mS9epRNPPc3i27tXT11w1pQi2jntmyolYtrHj7shUE4EEOzlFG3WWuoEEOylHmHWBwEIQAACEIAABCAAgRIm0NTUrLq9dVr/0QY998KLevnV2Vq9arX8gYBMRrUpx2JEbyBoEonjsskdB43GHCZqF3rJVLAnkOax/jmJYI9ksCfOfLdL0mQevI7OaG+dd3iOFRU+S7B/+gtf0kmnnW5xH9C3r2aecWrmiyjylgj2Ig8g04dABxJAsHcgbIaCQI4JINhzDJjuIQABCEAAAhCAAAQgAAFvCPj9fjU0NGjuvDf16JNPa+HCd7Wnrk5NTY1G7yoUCioY8FtiNyp/IxnibSW2XV89MreITI+qcLtMjJ2t7ZDxljyPyvfIYaf2EpOWlQkr95i5xQj8uHIx1nvus8+zkeyGm8nub2lpUecuXV0Hyznm9m2bdONPbtWYcePCgr1fP804/RTXfRbrDQj2Yo0c84ZAxxNAsHc8c0aEQK4IINhzRZZ+IQABCEAAAhCAAAQgAIF2EVi1Zo1efmW2XnpltjZsrNHO2p1qbmlW0MpKD0vhoJHpTvltyfWImHa8bonzuJIrpo/o1UbEh9+Lqb0e6Tam9nqkj1Yx7ygP46ixHh7eMV5E0jsfBEQdvdU4tq1bkMlEu5lDc1OTmlsa5W9pkaqq1X30WJ0zc4amnzpZq+bP1y9+eZfb4az2JhY7tm3WzbfdoZGjx1iCff8J43TMoYdk1V8x3oRgL8aoMWcI5IcAgj0/3BkVArkggGDPBVX6hAAEIAABCEAAAhCAAAQyJhAMBjXvrflWeZcPFn+ojZs3a+uWbebcUYUCAUuoG+Fs+epgrHg290avZAeGWknmsdng8XLdEsRRw+2soR5XViauFruR9lEV7xjD6qFN1nt6wR4j9K35uMxi9xloIQUCAflbmtXUUC+T+V/RtZsG7n+gzjl7qqafeopOnXSYKnzmQUVsmG783vd139/+kXHsnA0N4+3bNuumn92m0WPDGewfGzdGxx5+WFb9FeNNCPZijBpzhkB+CCDY88OdUSGQCwII9lxQpU8IQAACEIAABCAAAQhAICGBLVu3afbrc/T+osVatnyZ1q/foN11deHSKeYQ0shBpP5gUD4jlxPUSW/14JFsdVsSO0vDOEqs2LLb6ZJjBLt9X1w/rbLbIdzjpHmrYHccnmp7cadwjzHZYWkfo9sj4r6tYI+uNsrT1Ja3L5OF3tLcpJbGBvn9Laro3UejDzpUs2aco3NOPUVH7rdvm4cLrYEJyerKDOoLo/7CF6/W0888l9XuDfj9qq3dpn88+oSampqsPo4+5GAri71cLgR7uUSadUKg/QQQ7O1nSA8QKBQCCPZCiQTzgAAEIAABCEAAAhCAQAkRMBnUy5av0IKF72rxh0v04bJlWrVqTbR8i5VRHpICVqmXQGuidlwWelSEh5vHlHmx34uWQ2kj2MOmOz6bPFy5JWrTrT5ba7S3jhEuKxOXdR5XjiY8QviKmY8914RlZawZhDPy26ypdfywSA8bcEuiNzVYZV2ClRXy9eylgycdqVlnT9P0M07ThBHDE4r08N0h+cKPKyK9OWdt+3XzfkjnnneRFryzMKudaAv2vz30qJU1b67jj5ikCaNHZtVfMd6EYC/GqDFnCOSHAII9P9wZFQK5IIBgzwVV+oQABCAAAQhAAAIQgEAZEdixo1ZLjEBfu1Zz5szVoqVLtXPnLsvcmjxtS+6ajO1AoA2VmEM/zbuRDPaIsQ7/lkCSh710VFFH67C3ivLwn8IC21lGJlwrPHpF3ou+0qZue+u9USmfMGO+tWZ7myz0+BI1kXlbwtsXZmOuQDCoQHOzWppMffRmqVNnBbt20QknnKCZM2ZoxhmnaZ/+/cLt3VaOiSk2E77Z/MegmXVYvodfO/a4yarZWJPV7jXyf9fuWv31wYejgv3ko4/UmBHDs+qvGG9CsBdj1JgzBPJDAMGeH+6MCoFcEECw54IqfUIAAhCAAAQgAAEIQKAECZh65zUbN6pm4ya99fYCzZ33lt77YJFlaq1Maav+t3HkgbhsaqfQjgUTI7sj9dQTSfKwVHaUaklWciWcnt7qz82fHII93E2sYI9x1RHBbktyZ0+x94XHiZ1rJCs9vt570JRisbPRpYC/xfplJLrJTA9WVcnXuYvOPHOKzj33XE0//RR17dw5cWmXjMW6na8eRmFXgjEBsv8jsPXxhBH9YWzjxu8nf8B+qJDxYNYYzc1Nqt+7R3/+7/+sGvDmmnnGqerTq1cJfhoSLwnBXjahZqEQaDcBBHu7EdIBBAqGAIK9YELBRCAAAQhAAAIQgAAEIFA4BOrrG7R9xw6tWr1GL7z8slU3fUftTksoV/gqIvnQIQX8sVnpqZVs5F37N6egjojwWG8ebtimVEuCjPBolrt1gyN7PdKvTTYUdEhx6z3HnfbgceVoWhPWHZnwbcaIjGmZ6nC7QMCvoN+vQItfzUamB4Pq2qOHps+aqXPPnaUzTzpRFZbYbkvNFt7Rui62JA85ZXnb/dIq0q3FRe6y74kdx4wRNCfJOtLhR42eGLbt0StzyW4Ee0N9nf703wejgn3G6aeqL4LdfEjMprB/N382vwxc+3f7eYfz9+i2jYt05kEpnB8pzAQCEIgjgGBnS0CgdAgg2EsnlqwEAhCAAAQgAAEIQAACrgkYuVvf0KDGxkY98fQzmvvmfM1f8I5aTK3vUEgVpoSJJYtNnfR4rxcrzJ2DZyLanaVOWjPGI3emKNViqeOYWuhhoR0W8a0Z7Haf4XlFBLjz0NS4eu8xme5Wh4789RgR3yq5rRI3gYDFx9/cpOaAX43NjRo6ZKhmXniBzp05U8cedqhM9n/bKzWlqGS3b4xrHqvGw42cmerhvzlfj+3A/lt4nLCMbyvYM49qQ0O9unTtrDvv/WN0veedeYZ6dO/mel8W6w1ksBdr5Jg3BDqeAIK945kzIgRyRQDBniuy9AsBCEAAAhCAAAQgAIECI2DVQQ8G9eGSZXr2hRf00iuvadfuXdq9Z0+0hImpmW7J4Pgs8ZRrSSza06XZhpzSOZLNHr3HWS4mpuRLKE6uO7PVw2VkHInocQ8FzHuOuRoeUXltJw5HVLxT4FuuPdx3IBhQc/1eNRqZ3tSo/fbfX7Muvlgzpk3TARPGW/07xXgbSR7DMR0hR+MMm7aWfwkLc/uQ06hoj5SCMX+PCnbHn0eNnWhq/aSIdvKJRAX771sF+/lnTlH3bl0L7JOQu+kg2HPHlp4hUGoEEOylFlHWU84EEOzlHH3WDgEIQAACEIAABCBQ0gT21tfrmede0Px33tGixR+qtnZnVKZbOtkhuNuWKYmI6wzFbhhk5hntIbsuut1/jOyOaO+4Ui12sGKywWPKzLTWabd6iJPk0TEd78UK9sgIPsnf3KKG+r1qatyr5sYmHTt5smadf65mTJ2q4YMHRUV9guouMXsqUZa5VQfdIbqd66qurg6X3Yn7LzWrnwir1JnribZ063hR7e5rfRDhvGP02H1bI5ky9m3frK+vU+8+fXTb3ffEZLAj2KOlYSgRU9I/cVkcBNwRQLC740VrCBQyAQR7IUeHuUEAAhCAAAQgAAEIQCBDAh8uXaY335qvtxe+q/Xr1mvdhpqw5IyU/wjLWZP9nahUSapB3Ip2h3iNc7DOv7YK/bBFt0qt2NOIyPfwlG3LHn4z3C42C731vtYs9HjB7nyAYJUYj9RiN3XDG+v3qmFvnamDoynnztL06dM1a+qZ6t61a+KDRsMoW0V0TGmW9AGrqJCWLV2uAw86UDt37tTGjZs0Zsxo3Xrrbbruuu9YcbPn63MsPyuxHlNh3ZBLrXRswR4NhWOtiVfWGtW6Pbs1fNQI3fSz2619Zg52vficqaquqkoPpURakMFeIoFkGRDoAAII9g6AzBAQ6CACCPYOAs0wEIAABCAAAQhAAAIQ8IJAU1OT3pz/tt77YJGWLF2mJcuWaeu2HeGM6OiRlpZKjy2l4siAjlXDmc7KO9FulVtxXo5yMFGpHn4ckFCwh51vKCrJo105aqpbKjnksySvyVw32ejN9fWWTO/UuVrnXHiRzjnnbJ192imqrKi02iS6kpZ4icBOl8FuRHmFMeoW/7B0NvXt//PfB9SvXz+rdvuwYUPV3NysYcOHa+Tw4dEDQh1nj7aZWurSM+HmvkiWut02ky8jxAv2MOvIlbSD8BtGsA8dMVw/uP3nUcF+4bQz1am6OtNNVvTtEOxFH0IWAIEOI4Bg7zDUDASBnBNAsOccMQNAAAIQgAAEIAABCEAgOwJr16/XqtVrtPDd97R0+XK9Me8t+SpMXW2fQr5wfW2Toh40B5CmsrGO4WOFcCbKta1dTSeVW4dLnM0eI9gjtc2dWejRqjGmo7iMezuz2xbs5smCkdbm/wL+FjU21Ks58qv/kKE6e9ZMzZw+XZOPOzac/e6YvL+lJSKhwyM6M8RtKW1luzuT6NtUwTE54eGDYBNde/fu1Q9+8EPdeuutCoUCqqys1NYtW9Svf3/5/X5t2bJVu3bt1KBBg/TAA//TFVdeaSIaPlw2FDsnd7sodkaGkeGeSMw7X0sk2GN2QJKFmv537tyugw49RNdcf6PFubKiQpdMnxap7+9u9sXaGsFerJFj3hDoeAII9o5nzogQyBUBBHuuyNIvBCAAAQhAAAIQgAAEMiTQ1Nys1WvWakNNjea9NV9z3nhT62s2WMLXkse+inCpl0jpkDaOM+aFzKR5e0V75pLdQIi10m0Eu130xarwEm5r5ZNbf7blt/2fLj75W5rV0tigJlMjvaFBYw84QFOmnqnzZ8zQYQcd1EakJwtDKBhSwN9kIMc0MX9NVEmn9QDR1uZmiuvrGzV7y3Z9dvwItQTCmfBm1iZzvVOnav3s1tt09FFHaPIppysYaNYjjzyuAQMHaO3qtVZc6/bW6eSTT9SO7bU64sgjwmV8Mgtjyh1mMthNGfrwA4BEHZpDb81DB1OSJjzp8fsekLLPZNnslmCv3aZDDj9c37j+BodgPzvDT0FpNEOwl0YcWQUEOoIAgr0jKDMGBDqGAIK9YzgzCgQgAAEIQAACEIAABCwCtTt3atu27Xr7nYV6e8FCPfvii5bgNf/DvKKyKpKyHFIwImpTmVZvRbtbo9vaPnPZHha6MVe09npEpBsh7PMpEDIHjTYp0NSklqYG1Tc26JAjjtBZZ52p82fO1JiRI6MHabrZWlUVPgUi9dfNOEbWO8vDVFVVqaq6s5oaG6xu7QNVzevmANL6+nrV1dWppqZGGzZu1GEnT9afPlyjntUV+szY4epUGS4HY9o///zzevDBh3T00UfqkEMO0UEHHaCqqmpt2LBBgwcPVtduXdXS3CJ/i9+KezSTPMNQJD5A1Ukj3FHAfjBjZfBbT22shzbWWiO/7DI2gwYPzQin1bNjnoZl7Y6tOvq443TVN68NC/bKSl1yztSM+iuVRgj2Uokk64BA7gkg2HPPmBEg0FEEEOwdRZpxIAABCEAAAhCAAATKioAp/7Gnrk4bN23WK7Nn66VXZ2vFytWRg0d9qqyssDKL/VZ5lyRXsnThuOaFINozlexWdrYjY9z83ZR2Cfj94RrpzU065rhjdfa0qTp/1iz17dPHtUg3/5FjypMYyVvvD6g+ENCaunq9uW2nnt64VXdMOkDje3azSqaYLHa/v8nKNr/jjju0Z89eNTe3aOyY0brq6quseunPPvusunbtqo0bN2rC+IlavnKZ+vbup6CCOuaUU7V5b4M6+Xwa07u7/AFTZz2cfG/Xf3e18eOCmUmtdct1h4LhhxeRBxZW5npFhSW5bYlu/pzuylSw2/3Yot2sdeuWGp338Y/rgksutdhXVVfpomlnpRuypN5HsJdUOFkMBHJKAMGeU7x0DoEOJYBg71DcDAYBCEAAAhCAAAQgUIoEjEw3Ivb1ufP02pw3LJne2NikxsZGS27KlHgJmextI5cTnxqZMmk5A9Ge8P4M7ouPR6sozzCNOtpBuH2saDeZ0uEGVv3zQECm7nnD3joFggGddOLxmjljhvWruqoqpj66231i1VYPhfTh7jo9tH6LFmzfpWV79qgpEFSXykrrV6VP2tTYrDennqBBXTqFD4U1h442N1u12Oe//bZ+e8+96tevr77//ZvVuXNnS7x/uPhDdeveTX369tHAAQOtWAcCfseRsslm65KhMyM8rqq+wRh+IBAM/x5hbeZfEclCNwwzkejJZrt582YddPBhbtGH2xvBvrlG5178cV146SfDgr2yUhedjWA3XyKIVD2yfzd1hMwvE0b7d7sekvN3OxbxG8nlxsoupNwFAQjklgCCPbd86R0CHUkAwd6RtBkLAhCAAAQgAAEIQKAkCKxdt15vLVigJ596Vhu3bLZKvphMdJMxbB0mGQxGDiANi+WYK3W6eerS2xkIcy9Ee/b12S2Vbi3XlD3Zs2ununfppFMnn6xZ55+v0yZPtt5rw8TFrjD3Gr6BQCD6yy7jYrLWb168Rq9s2ylTqaUlIJ0zYrAeWLtBh/ftrWV79mpTQ6M+mH6KelZXRlmb9Zpa7Nu279DiRYvk9wd00kknxslqS8e7mGkri0Q3tSnvEgmcfRCrJdKdEt2RiW49tMnB9e677+mMKdkJcfMgYvOmDfrKN6/VsSedbM1uQN++OuPE43Iw08Ltkgz2wo0NM4NAoRFw+y9Koc2f+UAAAq0EEOzsBghAAAIQgAAEIAABCKQgMPfNt7Rg4UK99fY7+qimRlu3bbfKj1hZ6UbRRmpaW6VPrFcyTC4tAtFurSeB1DcPEcKXyf5uVF1trQYO6Kspp5+ucy++WJMOPjjMItO6MQn42yLdfDvAlunmtdax295U4fPp2++v0PzavarwhTSka2dVV1WqV1WVFu/cY2V+b2xs0vJZp6iTryImUqZETbjvcO3wZpPVHhkiw4g6Wqeujm5LdOtbDVZWuhQymegVkbro1dVW9neqtebiQ/vsM8/pk5/6TFzufGYj2YL9mutv0BHHHGvdtM/AATrlmKMz66BEWiHYSySQLAMCHUAAwd4BkBkCAh1EAMHeQaAZBgIQgAAEIAABCECgsAls375D8995xzp4dPnKlVqydJmamlvCkjPyv5rDNbXNQZHpstIzFO2p083DkjoVtmwy2mM6TK2OzUGYvgqfJYAb6napfvcujR87RlOnTdW5F16ocaNGJeaRYahtliYD3SnSze3ZyGXzyOMrC1doUd1e+ULSuF7d9db2naqu8FmS3R+SVtbt1faLzlTk8Uh0pma85qbGmJmnP0Q02ULDXM26wms0v/usWFZUVKqy0hyYGj5gNJt1ZojXdbP77vubrv32dxz3Zf5oweyVLZs36Nobb9LhRx5l9TFk0ECdfPSRrudRzDcg2Is5eswdAh1LAMHesbwZDQK5JIBgzyVd+oYABCAAAQhAAAIQKEgCS5cv13vvL9LipUu1aNEiLV2xysoeNrLTqmltxLLPZ2VORyqLZ76ONu49A0mZRrRnJtnNFJO3TDaE9fzArLuiQsFAQPW7dqpx7x4dcdhhmjJzpmZNP0cD+/ULi+JIkZT4vmwR7fy9FZh5KBGuG276t0W6XdbFS8Fsxr/inWX6YFed/EGTwd5Fh/brqaP699Hh/Xtrn66d1aWiUp1M/ZgEV6ClxTq41Cw0nVy337cz7cMiPfxgxchm+2BR87vZW8Vw3fqz23T7z+9MMNX0e9jEc/u2zfr1n/6sAQMHWX0cMHGCDpo4oRiW7tkcEeyeoaQjCJQ8AQR7yYeYBZYRAQR7GQWbpUIAAhCAAAQgAIFyI7CjtlamXroR6gveeVdvvr1Au3btsg5kNBK0ojIs0k15l5is9AQ+MWPRnvDe9IIysRtvva+9kt0S2ZGHCC1NTWqq26NQS7OOP+EETZ05Q+ecOUVdOndOnJFu/VdDehVgSWZTH93vt2rSWw8o0pR1ac+etPs2AtuUdTEye5c/oO7VVepcWanqigpr/ECGpWpC8snf1BDeE46J2VnowWCsRLfHrK6uLhqJnor3N6/5lv72j38maZJ6D9uC/Ze//6MG7zPE6mP/8eN00McmtifERXcvgr3oQsaEIZA3Aun/Vc3b1BgYAhBwSQDB7hIYzSEAAQhAAAIQgAAECpfA2vXr9crs1/XcCy/p/UWLLSfsk08VVZVWaQ5jTYPBQNwCUojDYhPtVmmV8EMDk07d0livlsYGde/SVSeeeorOmnqWTjvpREsG2xnkaaMZrbceaRnJZA8GzEGj/mhGuqXg49um7Tx9A/vBh5lzhZHolabEiolnZJ3pu8iohV2uxu9vsR4QmIx7a++YMaurVV1VFXfoaUbdFlWjSy/9lJ57/oU0c078eTHfTKjdsVX3/fdBde7S1erj6EMP1ujhw4qKQXsni2BvL0Huh0D5EECwl0+sWWnpE0Cwl36MWSEEIAABCEAAAhAoeQJGFn/92uv08uzZVta0qaVdVVmlrj17ZZB3bePJXLRnmFce7tizjHZHR+G6LpYADgUD8jc1yt/crMH7DLYy0s868wwdc8QR7kR6gl1il3WxM9JzUdYlSj+S6W7VKK9ySnQj0lsn114hYZd0MWuxf5neTfa7yUQ3v5frdeqpZ+gD82Aqoyt2Y7e0NGtn7XY99uLLqq+vt3o44chJGjooXC6mXC4Ee7lEmnVCoP0E2vvvWftnQA8QgIBXBBDsXpGkHwhAAAIQgAAEIACBvBE4a9YFqqmpUX1dnVXvO3qFQurao2c0ozazCboV7RmUfzEDZyHaw5no4Vmb0itBv1+BQIvGjh2jE447TlPPmqKJ48M1rq1yKdVVCrX4rb9XJqkzHs/Aztw2Dybs+ui5KuvizEY3WeiVpj65yUaP1L5PF59MZYTz8FSzLvvBgBnTSHTzi6stgQMOPERbt25zgaZ1U7cK9leigv3EoyZpyMCBLvor/qYI9uKPISuAQEcRyPTftI6aD+NAAALZE0CwZ8+OOyEAAQhAAAIQgAAECoDAU889r+989ybV1+1JUvbEHDpZqR69eltCN/PLrWg3PWcg25McgmqXdYkKb79fH5s4Qccdc5SmTZ2mMSOHW72HJbVPvk7V8q/eoJb3lqt6/3HyVVao7tf/UK+ffUMVFeHDWp1XawmUcFkXI50TiXTzoGLMmDFqamrKHFVcy2ht9Eg5F0uk24fIZtVr+EhR54qcEt2sxYh0cznrorenZE1zc7MaGhq0detWjR8/PqtZF9tNg/ZxlHPJYCu3ri+kxoZ6NTU36r9PPq2mxkbrrRmnn6rOnToVG4Z2zRfB3i583AyBsiKAYC+rcLPYEieAYC/xALM8CEAAAhCAAAQgUOoEjj7pNNXtrVNj/d7USw2FVN2pk7r37G2VV8nsylyym/4yPgg1rMj/n73zAI+jON/4e3eSTt2S3Cu4YWNjXMAFDAZjwMQYCDUQSggQWgjpkIQQOoHwT6OEBEKAVEINhCSEmN6MbWxsYxs3uduSZfXr9f98cxpptN7d2zvtnU7SN89zz0l3O+2d2bH1m2/fEU2IR8KYMvlwzDvuOCxceBqKi4sTn8djcBQWAMVFiDW3omDjdvj//S5cZeUoufpcNN3+G4SWrYHDE0YEe9H//+5H6wNPYcBLD8KV5zyoe62trQK6S//1goICAdkJpK9cuRITJkxAdXU1CCz369dP/G6W9KLRCW5THaZgu80f3or+EqJL6MIiAAAgAElEQVQLW5e2SHT6mfogI9G7CtFramoERJ80aRJ++ctfYvz48Rg2bBi2bNkCt9stPj/yyCOtNLfHXzN4yPDOW0QpQHYC7KFwAM/+SwXs8xmwA7TzQy96tEa+08/0IoXlu9g/07zknNKORAoj0+OnJXeAFei1Clj9n0ivFYA7xgr0IgUYsPeiweSusAKsACvACrACrAAr0NcU2L5jJ8664CJ4W1vaIrutKBCHu6gYxSVlKeUxLNnkINR22BwHClwOTJ8yBfNPOhHzjp/X7vUtor0ryxBv8CDe0orgP5ag8Gvnw3/zr+EcMQCOoQMR/WwrIm9+AvcxRyD/sFGINbQgtGaTOLg1VteE0luvQP3Z30PBtEkY/N4TcEQSNjFqkoB9+/btaG5uFq/BgwdjzJgxArJTWwkoE7imCHeC5ZRkNLqwdJG2LnoHjKYAzrVtI693YYFDLwLpBNEdjnaITkDdjnTgwAHcdtttmDp1KkaNGgXaZKAodSp/zZo1YkwuueQS7Nq1C0uWLBHtufDCC4VGmUqxFg9CazYjuOwzBD7+DMFVG9DvO5eh37XnZapKw3IJsMvUaVpbwLk+nwfuwgI8+cxzCIUSTz9QBHtBH7Pj4Qj2rE9brpAV6LEKMGDvsUPHDWcFDlKAATtPClaAFWAFWAFWgBVgBViBHqvAf15fgptuuVXYw6SaHE6HgOwF7sIugXYJ0SkiPRaJoqK0GEfPmI4TT16Ao6dPE1BaRGITlM7PRzwQQPjV9xDdsB2uI0cj5g8CeU64zzwZ0c3bEX7zIxR950oE7vwdnBNGwlFZjujmXYi88AYKj5mK4CcbkDd+GNwzp8BVUITQgXqUXf+lhP96KKxrD0PatLS0CJBMVioy0lxGoct3PYjelQhxitNvj+unKHQB0ek94YtOEF0eLiqBfqrjSNdTWfv378eQIUNMs7/77rtoaGjAjBkzhGc/1f3RRx+JiPWzzjoLW7duxWGHHWYegZ9GAyM79olxC368FoHl6xCp3oNoUyviXj9iEX9bibShQRsJEQx89LZuB+ypgnavpwUDBg3Ag48/gXDbOQBnnXIS8lOyZUpD3BzLwoA9xwaEm8MK5LACDNhzeHC4aaxAigowYE9RML6cFWAFWAFWgBVgBVgBViB3FPjDH/+Mn//6YQR8nvQaFY8jLz8fxaXlcLrIn904VFeAdKcTzjgQDgUwcugQHD1rJuafeCLGjRkDtztfwGOQTQrB7kCQyC+8l/wEJX+5G94r7kCcyg8EkL94HiLvrYRr6jigrBjR1Z/CfcYixFr8cI0cjPz5s+C95SHkHT0ReUdMgKOyFM6iQpSUlCBG5RK07BSl3gGy9Q43JYAuI9ipH+0gnQ4YpT7pRIhbCFo+SHPt4aIUlU5JQnR672pavXq1KGLFihXYt28fLrroItx444246qqrcPbZZ5sWT1HqmbB7oYNlRRT68nUILF2L0KcbEak5gFirF3GfD3HQEwUE0F0d1kDCU96RmBNtSWzSIIwhT/8UZZct7qpUKedXI9hl5oPmgcHEIMDef2B/PPzEkwiHwyI7RbAzYGeLmJQnImdgBfqIAgzY+8hAczf7hAIM2PvEMHMnWQFWgBVgBVgBVoAV6J0KPP3nv+Jnv/wVAj5flzpIYLiwqBhFJaUJiE6R1/E4QgE/JrqKMH1nC45rjmOwLypijKMIoJ9vJeIEUL1+RD9ajfCv/g739ech9Ld/I/+8k5E3YyIiSz5GaN0HKH/4Qfjv+j0wtAKx2nqU3PkNeL9+N5yHDEXBBaeg9azvofhnNyLvqClwFLuBKIF6BxzFhaJf0e17EG/1wPHuSpRdd1EiMPyglIDseoCdLtU70JQ+N4tQP5ilOoQ3vPBEVyxdqByC9mS50hWILqLaTexgyMrm9ttvb/eL//GPf4wXXnhBeMaTrc2ZZ57ZpXlgljla2yDsW4JL18K/dC0im3Yi0tgMeAOIhQmiEzCnDYSEnU27x34bSBdjoEB1+b22zjiiGPLsAyg9/9SM9cWoYD3Arl5rZhvT3NyAyVOm4NZ7fypsfvJcLpyxYL7peGa9g1mokCPYsyAyV8EK9BIFGLD3koHkbrAC4v99nZP6O/2s96L/MdLn9C5f8nnGRFiG8orH45tYaVaAFWAFWAFWgBVgBVgBViATCtx938/wt+eeTwuwC7AsjhSMwxGPY1ZRJebs8WFeiwsloYiA7DFE4SorQ6i1GnkYogBSD8p9nyLe7IV/wfUoW/okYuurEVmxDpFN2+AcMwDRVTsRfesTuL99IQqvOAeeq++Ga9xwFH77EsDhhKO8GPEWL5DngqOkGPFGD2KNDUAkitiuOgHUo9Xb4aqoRLy8GK4Jh8Kxah3KLjzT8JBWiod2tnmnW9HbDK4T7CaQHiFP9CidzZiA6PJwUSvl611D5dbW1gprluOPPx4Eya+77josW7YMZWVlIiLdKFF77rjjDuGTPmDAAFRUVKTbDN18ofXVIgo9+NEa+FesR3RPHWKtHsS8dIBuIgqdILqMOtdCdPVzCdOpIj2wro1cl9fRmZdD//kQShbPs7VvVgpLBtgTbdSktg8IsB85bRpuueuedsC+eMGJDNj5kFMrU4+vYQX6pAIM2PvksHOne6kCDNh76cByt1gBVoAVYAVYAVaAFegLCtx+90/x7IsvIuiXPtYH91qCdLIrKS0twXHHH4c5s2dh3tzjUFhYmAgdGTgAHudRArZTiiGA8fH1CCxbi8JZU8RnnzuGIM8xDI44fd+Afi1rEff44J1xMfpteBHBP76C2JbdwJAKuBedAOTnwzV5LBCOCFiOggLA6QD8AURWbQBKi+CIxhDZtguOAy1AeRlQlAdHawCu46fBf+tv4L76XLgmjoVz6EDEvT4UFuTD5UwcPto5JaLXKfqb9g2SJrK7aYtql5Ho5M1OAJvKkBC9a/7rnVvxzDPPiENV161bhyuuuAI/+clPMG3aNHGIKMH1V199VRw8eu211yZtfroXkGVLcNVGAdADH65GaMM2ROubEPf4EQsRRKdEEL2zxiospyuMgLleVLoedDcuLzEdhy35LYoWzEq3m2nnGzxkRFve5AZBna9woLnxAKbPPBo/uP1OAdhpDi2ef4LtfvZpdy5LGTmCPUtCczWsQC9QwMo/172gm9wFVqBPKMCAvU8MM3eSFWAFWAFWgBVgBViB3qnAT+66B8+/9A9DwE52L76AB6s+WiYEkId5atVwDB6AVsfRwhGbIpWLFs1CyYL52P/dewXwLDpuJoa/9xQ2OyfAES9GHPUoP7AaiIThDIYR+3w78k+cKYC7o7QYcZ8fMY8P2NeAeJw80wsQr61H3tTDEdmzT/ivF37pNIRXrYezqBjOkUPgHDUEiMbEQaWJMGGJMOmh0YSXucPhRHFRwjamIyX3X2+3c2mzdVEhupkli9msISC/e/duAcrJA71///449NBDDbOQdcy2bdvg8XjwwAMPYNy4cSJfcXGxrVHO4kDRZZ/B/+GnCH68DvR7rMWLmMeLOELiIVwH8tsweaK50gtdfZcd0cLwxMh0+KfrWcFoRei4XtZF4xlABI1ivuUVDkPxgtkoOX0+ihceDxw6HPkmVjmZups7AHtH75PVRbOUNmIaDuzHaYsX44prrxdZ3AUFWDQ/+1H4ydqb6e8ZsGdaYS6fFeg9CjBg7z1jyT1hBRiw8xxgBVgBVoAVYAVYAVaAFeixClx65dVYsXIlQoGAbh/I0mTzujXYV7Nf+V7+F1igwcTnsSi8wxYhjhgcowow4u+/x65jLm6LZo5jyL8fBsJRBJd/joa7fwugCWW1y4VVi7OxFaGVa1C0eAHCK1aLaOi4zwvX4RMQ/Xgd4IjCUVUGh7sYebOnAvkOwJkHhAj2UpKAvAOUJ+C6+ntH88tKSxKHqSqJAu/j8agAnQS+pZc5QW3yRU8Xoqt1bN++XZQlDxndsmULxowZI17PPfccbrjhBlRVVWV8LsUjUXGIaHDpGvg+WI3w6k2I7G8QGxqxoFdskiQAesILvZNOih86fa5n4yI/T4xM4hBSFaLL8vS+S1yXmFNxBBFBg3jPdw5C0byjUXLGfBSfNg8Fk8YZ6kSbQH6/X2w8ZDsdDNgTPUmWaN7VH9iPhaefjiuv/7q4XAD2ExmwiyMbEi/aVZHv9DO9SFz5LgyrNC8pvXYQkg9KskHj71kBVqDbFWDA3u1DwA1gBWxTgAG7bVImCtrqOOqgEgf+7haUX32OzTVxcawAK8AKdL8CO8eeiXD1HoyNfyIa0/LYi6i75p723+W62P++b6Di5su7v8HcAlaAFeh1Cnzla9fi42XLEG6H1Z27GI1GsKN6E/btIcBuDK3jG7bBN/86cU3VXdfDNagK7tlT4HnpDRTPm478ww6Fq6IcDXc+hqYHnkYczSir/RjOwiJgyzbEnQ4E7nkCBd+6CHmHjoSzvBRx8i2PxQX0jsVjbZBWcjEVnuuDdO1gEXgleF7cZmsjDy2Vdi60mZBOonIIkF9wwQWm2VeuXInPPvsM48ePx8cffywsQLxeL2666SY0NzeLg0btSuJA0RXrEfhgFQIfrkGoejfiTR6QxQsBa0LeThSI6vT80GU7zCLT5TWp+KZ3wPPEkw5RNCIGL1yoQNGco1Cy+CSUnH4i3NMOT1uK7gLsoWAQIw8Zm6Td+lyX5nht7V5ccc01OOPsc0UZRUVFWHj83LR16KkZOYK9p44ct5sVyL4CDNizrznXyApkSgEG7DYry4DdZkG5OFaAFchpBfoaYKc1Pn/McIza+orYSKANBbm5kNMDxY1jBXqxAgvPPBs7duywANhrdVToANuR55cgcMPPBAzvf++N8L+7AnnjR6L8srMQD0dQOOcIkT/w9krsmX8V4vCgbP+Hwq27oNCNSCQKV0E+IsEQCvLz8fGypejffyAikRBWrVyF886/AOQBnzBIVyLnRamJz6huCdEpQp1ip/PzE4eKUuQ4RaN3BaIvWbIEL730EiZPnowFCxYgFAqBoPnOnTuF9/nll5tvhIbDYdEWu1Jo3VYEl66F/71VCK3cgEhNvQDosQBB9BicShS6nk2LCsiNvM/Vz43KOPiwURmBTgC9CXG0wolyFE6bKuB5yeL5KJwzzS4ZDiqnuwD7rp27cPSsYyz062DILgB7zR5cc+M3cdriM0QZZGV06nEM2DmC3cKU4ktYgT6qAAP2Pjrw3O1eqQADdpuHleDLsP/9BkUnz7a5ZC6OFWAFWIHcU6CvAXb/ko+x95SEtywlfkIp9+Ykt6jvKTDvlC+gpmYfopGIbudDwQB279qGfbtrNN93jhoP3fIbhJ94GXFEMXLFM3AUFiC0vhrRvXXw/ud9eJa/jfH7VmOTezTyMAhAEKX730VBfh5Wf7oaB+rqUNW/Ehs3bsK8efMEtB43bjyGDBkq6g2FguKdPOE7IHpMQPU8Fx0qmrByySeInpdn+0Bu3rwZH374oQDre/bsQUtLC0aMGIHXXnsNo0ePRn19Pa688kpb6yXLluDy9Qh8+CkC761EaONOxBpaEG31IB4nSx+niEJPdgiokQe60LPdjqXDxoU+N/NIT2xv0PjHEEULomiGE24UTjwSxYtOQOlZC1A0b6atWqRSGM2PQCAgIsCzmZZ9vAxnnJXKU7cdoF0C9uu+9W0sXHS6aHZVRT8cP/PobHYhJ+riCPacGAZuBCvQIxRgwN4jhokbyQpYUoABuyWZrF/EgN26VnwlK8AK9HwF+hpg7/kjxj1gBXqfAnMXnIq62v0gKxi9FPD7sK+hBns3b+/wWxcXKpHkBDQvuAmR9z4V4HXQX+9F3B/A/qtuQzzuRxwBjA9uRe2XfwjvC28k8uY7Ubbvf8hzOtDU2Ihhw0YiEPALCxcKUifAG4vGEI2R5TKQ56JI9DaInp8votHTSRRFTt7nw4cPx9VXX41FixbhzTffxPTp0/HNb37TsEjKs2LFCsyePVsAdbtSZPteBD5aDf/7qxBc+hnCe/Yj1uJB3O9rC9zNgwMd1jUq+JZtMIo+T4zSwR7oB0P1jicCErCerqB8McTgQQzN4jP3qEkoOf0ElH7xZBQvOAZI01LHLu2MyiH//GAwmHXA/srLr+Br13RsIlvrZwKy0+G7tTW7cc8vfoXJR0wRnw0fPAhHH5l48qMvJQbsfWm0ua+sQNcUYMDeNf04NyuQSwowYLd5NLSAXc8yRvUibrr/KdT/4CHRisHP3o/S808WP2ujJCkiniLjZZLlSmsCiqikPKpVgQRfVCaVrSZt+fSdkc1BrLEFO8aeBXqXZen1S5ZB31EfPc8tQfCTDeJn1XvZqM/k40xtJusFsmCgJMui/Ko1A30ny5Ht7qomNk8FLo4V6BMKpArY9WxVtlXNF+uLvJfVNUK7fuitPZRPrml665iVtcVoDVTXdL06tOuOOujJ1kK61midVjXQi5I30kHWr+bXPlWVLG+fmLjcyV6lwJGz5yLg9VoE7HTopY6HdCwG35yvIL4z4dPurCpHwdTxGPbqI3AUu7H/8h8hb9wYNN76m3ZzF+fw/ihb+yzi0ThisaiISndRJHrboaJkpUIQnSJ7U00UvfzJJ59g7ty5uPfee1FZWYmpU6eipqYGy5YtExCfviPPcwLtP/zhD/Hwww9j6NBEtLytKRpF4JPPEXx/JfzvrERw3VbE6ptFFDqiiSj0xIGinZPe4aFWP6OStFHt9FkHiJfQnWLQfcIHnX4qGDiuDaCfguJT58JRVGirFNkqjAA72fcUktd+FtPjjz+OH996R1o1JgD7Ltz9wM8xZVrCPmcYAfYpDNjZIiatKcWZWIE+oUDq/0PoE7JwJ1mBHqkAA3abhy0VwL776EsEgFaTBCF6AJyuswqTzQCKPIRQ23UjwK4ty1lZLmCYXqIyzHzozfpsBYJJ72OqWwu2kgF2hko2T3YujhVQALHVQ071ADvdm7SJRjBdfq+Kq0L2XALs6lqqt34mO5PDqC/JNFDXP1Un7Yar+p1249Lq+s+TnBXoCQpMnT0X3tYWAbj1UktTI5rDrdi5bouAwfqAPQ7vrPOA3Z62IuKIuxxwROMoPG4qAu+vQgx1ws4k/9RT4L7hQhSfsQCF4VAbRKdyu5YIqhNQve2223D++ecLGxfyRadDRY855hi8++67AroPHjwY3/jGN9DU1GQbUKcDRQNL1yDw3irR1/COGsRaWhHzeQW4doCi7R2ICCuVPPK5QV7VILhnTYbnP/+BE5UHWbXoWbSoCml9zw+2gZE+6AFE0IA4QnCXj0bRouNQes5ClCw8Xhwk292JrHW2b98OguLPPvssTjrpJKxevVpsfFx66aVpNa+7APs9d9+LBx9pC+jRv50M+0ObTAfqavDIH57CiJEjxXWTDxuHsaNGpaVBT87EEew9efS47axAdhVgwJ5dvbk2ViCTCjBgt1ldPcCuhcISFlGEIQF2GV1OeWWkugTsWigio9zNYDLlbbz/6faId4qQp7qM4LzZQX3aKHEJyGVZ2uhVCX7UiHtqK0H50Q1viXYY9TkVwK5uQFjZdEimic3TgItjBfqMAnZEsNMaQesDrRPqeiHXE3pX73O9J3e6I4JdBeRGgN1oLTRbk7RP6+hFyaua6T3N4z7qcIxY8WcxD9V/W+TvZk8/9ZnJyx3tFQpEYzHMOOb4pIC9dHA/fPTftw0BO0WZe6Z+EfGanQIj5804Fu5vXITCy7+IQrhEfHaHyYl16SKRCP7yl7+I6POtW7fC5/MZQlev1ytgOtm9fO9730Nra6sA7sXFxaJCilpP94BTyh/6bAv873+KwDsrEFq5EdG6xsSBohGyctGLQo8jb+wIVN5zHSJb9yDvkCHwvPw2CqdOhPvYI4FACPR/t/03/BAuVAk7FplUWxc1Ep2+7wDpEqCHEUW9sOHJKxiGkoVzUXLeaShZdAJcAyqti23TlTRmqdj37Nu3D06nExs2bMCaNWuwcOFCPP300zj99NPFUwbppO4C7F+//gY8/9I/OjfZImin+Vl/oAZ/fP4FVFQkxm3y+HEYMyoB2/tSYsDel0ab+8oKdE0BBuxd049zswK5pAADdptHIxXArq3aLsCuLVdGWaYD2LXwnaCQeoCrEWBXLQ2SWShIAJUKYNcDW8ki2FVdtJrYPA24OFagzyjQVcCuB4fLrz5HHB5KSVs+3ee5ANjleiUH2giwW10LzdYk7dom69Za6qhrvDbqX7vRy4C9z9yivb6jDY2NmH/aYnhayGNbPzXVH8CEGUfgpT/+DRTkHo3GEIlG4HI4UOAuQKHbjUJ3AVxud1oQXa/WpUuXYv/+/fj000/FYZVutxt1dXX48Y9/jCFDhmRkXMSBosvWwf/2CgTe+QShrbsQa2pF3OtFHBFh45I4BlSCbf1DQWXjogjjkNXPouWv/4F75iTUX38XihefjMLph6PovBNRs/BGxLwexEMhxHZRhLly4GVbHRT1TnXH0IQoWpGPgSg6+RiUEkBfPB95wwdnRAujQukpB4LXtFFBP/v9fjFO5Gu/cuVK8VQAbYYMHDgQY8eOtdQ2ilYfP358+0aIpUxJLqI2Upto3mQznXfeBXjvgw8PrtICZNcD7DOOmCx82PtaYsDe10ac+8sKpK8AA/b0teOcrECuKcCA3cKIpGItkipgr73gZuFVLpM2gl3bPC0kN/rezGNdRqHLaHizCHY9b3e1znQAu1GftcBK1iNBkYzqpKhM8mwmOx1qn5UIdiorFd95C9OCL2EFerUCVte9rgB2epqF1iMVqFO9KhxOFbDLQVHPnrCytqiDqYXiWusuWnNoDaIk7bLSAezJ1iR1DPTO6DAD7NrJyYC9V9+ufbpzBERPWHg6WpubDL3O6/fX4LTzzsTTDz4qIpO7EgVuVWw6UJTqIZsQArczZ860pV5xoOj7n8L31nIEP/4M0ZoDiLV4EQ174WiLQteLGJft1h4YqvbnIEuXCjcKp0+Go7IIvn99BEcwjigOwIl+dGRre1ZC6FE0i5cLZSg+djZKzj1NHCSaPyY3opfJxoVAOkWZU6Kxqa2tFQe+EmSfNWsWnnjiCfHdrl27cPvtt4uo9O5K3QXY5x1/IjZtISslXSOlhBwGsD0YDKC5qR7vLFuJlrYNr7lHT0dlP5ovfSsxYO9b4829ZQW6ogAD9q6ox3lZgdxSgAG7zeORCmDXA1h2AHYjmKR3AKrafT1AZDdgN+uzFQgmDz+la1MB7FY0sXkqcHGsQJ9QIF3AropDm2ZkaULJLsAuy6d1zcraoh0sCf3VNV21oZEWLRK0pwrYraxJDNj7xC3EneyiAp+s+hRXXPv1pID9+u99A/f+8LYu1paF7LEYAss+g/+dTxB4czlCn29DtKEFcY8XMYTaDhMlO5eD/yRP5nmeYKOJqHWja/V80Mn6JQ6POEjUgSIUTZuB0vMWovTc01AwcUwWROl6FQTTySd9+fLlItqcDhClg2OnTJkiIsUHDBjQ9Uq6WAJFgJM9Db2oTWQNVFBQ0MVSU8s+fvxEtHrkOQSpQfZ2wL68A7AfM2Ma+ldUpNaIXnA1A/ZeMIjcBVYgSwowYM+S0FwNK5AFBRiw2yxyqoBd+xh/Mg92NZqbmq73mL/WJ13PekD1+M1mBLsWnqm2OFYtYug68qaPVO+2HMFuRRObpwIXxwr0CQXSBexGT550FbDLcimyXD7pkjdmhLCa0Z5pYbSeqpYseoCd1mmC7eqhzqkC9lTWJK1FjHZN17PZUaPwtRPRyGanT0xY7mSvU2DFylX46jXXCw928lHXJvqsZvdO/OzhX+D6y67Mif6LA0U/+BT+N5fB/8GniO7eL6LQYyE6UJT6kNcJgquNTn4wqOpxfjBQl2UlQLqM0CaE7kME9XAiH4UTp6L03FOFjYt7WmLzk1PXFFDhOf1MEeqUaH7qzVuyrykqKso6YB8yVD5x0DlM3dAhRvnC5/PA7/PgjY+WwdPaKvr3hROP79YnAbo2aunnZsCevnackxXoawowYO9rI8797c0KMGC3eXT1ALv2kDsV6miBTzLArkZVUtP1ADtBJYJLRvYBZElDNi3yezPArv1O+7uRRYx240Aeckr6GPXZCmCXw0Vt1x5qaObBnkwTm6cBF8cK9BkFugrYJQhXDzmtuPlyYRNDSb2vtd7j6hM2eoecUl4CzbSupgLY1T7pAXZql7SN0a476sDrbSjKtdBsTSJgThH98rwLbR3SZsvMIkbVkPpD/3bQZ2Ya9plJyx3tVQq88fY7+Nb3f2AK2Pft3I6/vfw8zlywMGt9pwNFA2+vgPd/HyO8djMi9c2It3gQR6gNoJsfmWoUaa4XeW4euS791v2IgnzSY3CPmozSc05G2ZdOR+GcaVnTpLdWlCo8t6IDAXaKYM/Pp+N1s5c6ADvVmRpk93pb4XI58I/Xl8Dnpc0iYNGJ8wytm7LXq+zXxIA9+5pzjaxAT1WAAXtPHTluNytwsAIM2G2eFXqAXQubVcBOEIXsESS4NgLsMkLRCOqooEnCF2m7oIUz2shJM8AuYbyENdqyjAA7yUrwRy+/UZ+tAnYZmZkKYE+mic3TgItjBfqMAl0F7CQUrSt6a4y8x6Wfutayygywy3WOwH20sdUyYFd90WWEutaDXa5vsu3q7+rAq+uldi00W5P08sl1U9apeqrrRbDLNslod/nvjpmGfWbSckd7lQLPvvAS7rrvfnhbWw0j2Pfu2Ib3l3+IGZOOtK3vca8f/g9XI7DkY3GoaHj7PkRbWhELeNrsWygK3WlqxaJtjNa6hb7XWsEYHyQaFv7oQAj5A8YlItAv+AKKTzrGtj73xYIo0lzattB7sshzuzQiwF5SUiLODMhm6gzYqeaDY9eNotk94imSOF594234vAmbmS8wYI8CUF/06AL9Tu/yRZLSz/Su95JTQCu9haNnszl7uC5WgBVIRwEG7OmoxnlYgdxUgAdNZocAACAASURBVAG7zeOiAna9yEY1olECILUJZh7s2kPqVKijhSaqd69qZyDhjAprzAA7XS8jLWU7JWyi340AO5VPBxjKJCMtzfpsFbDLsowAu3ZIpW5mmtg8Dbg4VqDPKCDXgGQdloBXb71Ro7n1vMnpnpf51ANR9QC72g65zlldW9S8akS9FrBrN03VtVgtg9Yco7VQrsXyenWdloe/qmUlO+BaXWuN8ifTMNkY8vesQC4qQID9znvvg9+XiJjVJrLf2LVlE3bs240h/Qem1AU6UJTgue/1pQgu/wzRuibEmikKPUjHZLa9EkWqIFx7yGiCmaXie97Z5iWRN9IWge5DfslIlJx9MsouXIyS009MqU98cYcC3QXP9caAgLqYR4plDFnEdD9gl61NDtpbmhowZvw4PPjbxxEMBkVfTjvhOI5gZ8DOyw4rwAqYKMCAnacHK9B7FGDAnsGxJPhDYKavJa0tQnf2X/Wa7852cN2sACvQdQUoUpsi3XtKysRaqJ5boeqQ7EBqeW1P07CnjDW3s/sUuP/nv8Sf/vqMKWDfuXkjQmGyZjFP2wefhGirDzF/IvqW/MgTSdqsJH7SHgSa7He1VvVa1Qc9jihiaEIUZLMxCGVnLkDpxWeg9MwFcORnN4o5mU494XsC1mrkOdm4iJE08DzPZJ9UeO50OoUnufYlfdjlO7WdUu4AdqmQMWgXgH3cWDz02O/bAfvCeQzYOYI9k3cXl80K9HwFGLD3/DHkHrACUgEG7DwXbFcgE1Ap3UYyYE9XOc7HCrACXVUgE2thVwF7V/vE+VmBXFOAAPvTf/krgn6/btMIZG5dvxaxtghho/ZH6xqxbdAJcKADZmtheAK1H/ynsBawd65DRq5TGGsLYmiEE1UoOe0ElF98JkrOPgXOkqKsyEoR2xRZ7PP5BGhubGzEiy++iO9///tZqd+uSnIFnktwLsG9Cs1dLpeA6BLo6x1kSvloTOhFGwB0vfRcD4fDIm/uAXZ90E7YvamxHpOnHIEHfv0wQqGQ6MvJc+fYNew9qhz2YO9Rw8WNZQW6VQEG7N0qP1fOCtiqAAN2W+XkwkiBTECldJVlwJ6ucpyPFWAFuqpAJtZCBuxdHRXO39sUuOO++/H3Z583Bexb1q+FCkP1NKBDSXdNOU/Erev5nKufyfwJz/REov9Qx+AVNi5OFKPouLkov+RMlH1pEZwV5VmVncA5gXQCnC+//LIA6c3Nzbj99tvxz3/+E3V1deKzY489Ftu3b8fFF1+c1faZVUbjRLCZADNFccvIc8pDADpbSWvZooXnKjjXg+eUX4Jz+pledJ1ajjZfTU0NhgwZIrpIgJquzV3ALkeiI6K9oaEOJ51yCr77w1sQjURQkJ+Pk45lwM4R7Nm6a7keVqBnKsCAvWeOG7eaFdBTgAE7zwvbFcgEVLK9kVwgK8AKsAIZVoDXwgwLzMWzAgBu+Pb38OY773QZsPvfWo69J13d7pWegOYy+jwB3eMIiINEHXChaMYclF96Fkq/dDryhqbm7W7HwC1duhQbN27EV77ylfbiCEYvWbIEhYWF2LNnD0aPHo1169bhrbfeEtc8+eSTWL9+PYYOHYrBgwfb0YyUy1BtW6QNSnfCc61VC0WeW4k6J60JoEsQL8uR+VMWBoAWsFNZ9MpmOviQU6u1x0GAff7JJ+N7t9wqAHuh240TZ8+0WkCvuo4j2HvVcHJnWIGMKsCAPaPycuGsQFYVYMCeVbm5MlaAFWAFWAFWgBVgBVgBuxS48Xs3439L3kAoGNAt0ul0Ycv6NUkj2L0vv4V9X7wREdQJl/WiidNRdslZKLv4TOQfOtyu5tpWzmOPPYbLLrtMwHQ1UXR6ZWVl1iOfqQ3ayHMVPtvWcZOC1KcUpD2LtGqRANwMnqtR5wTPKcmoc1lOJvuhAnZ6AoGi13sOYHfgQN0+XHjppbjsiivF/VZcVITjZx6VSclytmwG7Dk7NNwwViDnFGDAnnNDwg1iBdJWgAF72tJxRlaAFWAFWAFWgBVgBViB7lTgwsuuwOo1a7oM2AmnZs+ApDsVS69ugucUcU7WLfRzd8FzCcjViHEVnksoru2ltGuRUeeyHNUrPT1l7MtVW1vb/mRBIBAQFj89DbBf/rWv4fyLvixEKS4qxPEzj7ZPoB5UEgP2HjRY3FRWoJsVYMDezQPA1bMCNirAgN1GMbkoVoAVYAVYAVaAFWAFWIHsKXDuly8VNijhUEi3UoLBOzZ/njSCna7LNszMnkrmNRF0lp7nBNG7E56nelCo9GyXh4VST7W2L7mic7J27N+/H4MGDRKX+f1+uN3urPrOt7S04LAJk5M1s9P3tFEhNi8iETQ21OHqG27A2edfIK7pV1aG2dOOTKm83nIxA/beMpLcD1Yg8wowYM+8xlwDK5AtBRiwZ0tprocVYAVYAVaAFWAFWAFWwFYFzjz/QuFFHgmHdculz3fvrkY0oP+9zESQMJuHaNoqgklh1C8Zea7CcxnBTVnpmMo8hwOBaAybWjyYNagK3pC5Xlbbr/Uo10aey4M+9Q4K1Ys6p/zZsGux2j87ryN7n4EDE37+Pp9P2P9kc05u3rQJx5+4INGljrNLD+oijRVtSEWjEfHkiBxjr7cVP7n7Hsydd4LI06+sFLOnTbVToh5TFgP2HjNU3FBWoNsVYMDe7UPADWAFbFOAAbttUnJBrAArwAqwAqwAK8AKsALZVGDOiQvQ2NBgAthD2L17W68E7FbguToWWz0+1PpDdHorXtxZgy8fOgxbvX40hcIYlJ+HPcEQThxYhUkVpUmHUEJV1bJFgu9kB4UaRZ3nkl1LUgEycEF9fT369+8vSu4OwP7+u+/hvAsT9i4iaSB7IlI9jFAoqPtECAH2H995N+bNny+yD6iswPTJkzKgVO4XyYA998eIW8gK5IoCDNhzZSS4HaxA1xVgwN51DbkEVoAVYAVYAVaAFWAFWIFuUIAAe/2BA4hFo7q1+zytaGiqQ7DVZ9o6gr56UdTZ7BL5bmsPLVXrp6hhj8cj2knt7devH8jWQ7VEocMxd+zYgb1796KiogJerxezZ89GPBbD0rpGFDidOKS0GA4HHeAJVBYUwBOOoDTP1c5TVXhu5HWuRsCrbexrUefpzA8C6U1NTRgwYIAYQ5kaGxvFAbWUaNyKi2mcsodeXnjueXz9m9/u1CWaC+FgECFhwWQa1g6vpwU/+/WDmDYjcbDpyKFDMHHsmHQk6vF5GLD3+CHkDrACWVMge6t81rrEFbECfVYBBuw2D/1Wx1EY9r/foOjk2e0lb6tKRHKMbnjL5tq4OFaAFWAFuleBnWPPRLh6D8bGP+nUEFoLac1zVpZ3bwO5dlaAFejVCkydcxwIopsB9vLB/bBxxZqUdAjt2Yfq2RegwOtA2VVnYeAD39XPH/cDjiJLZRP83rx5M4qKivDvf/9bgG+CqgQvzzjjDPzxj3/EZZddZlgWWbxQZDMlKuPBBx8UeQmyn3TSSeJQzNbWVowYMQLDhg1DeXk5qM5ONiPxuMCkel7n9JkROO/tUefpevDH/QHEYlGElq+Hs6IM0UgIBSOGIub1IbKrFsUnzjpoPAmeNzQ0iM0UaQlD+tI4SuBOGyklJSVZBewPPfgQ7rnvAcTjMQQDfmEBQxszYieGkpavd4L/Dng9zfjtk09h7Ljx4vIRDNhp10/7ovOU6TN6ly9Sln6md72XnEPaETDZ8bC0JPFFrAArkAMKMGDPgUHgJrACNinAgN0mIWUxeoCdPut/3zdQcfPlNtfGxbECrAAr0L0K6AH2pvufQv0PHjoIundvS7l2VoAV6I0KTJ09Fz6PR0BOvdTS2ICps6diycv/sdz9HQ89gsiNjxOGbsvjQNwZx7joyvYy7vhkPQbtewYVDUNw0WXXt3/+yCOPCM/z2tpaXHvttVi+fLnwqybQfe6552L37t3YtWuXAO1z5swRwHzy5MkCrK5fvx6TJhlbatBBpHT4JSUCsgcOHBCHYsqIcxmFT5BctWtRwbleRDS1Tx4SSmWoUevZjKC2PEBduJA0oz7RZkRZWZkoSR7USZsV8gmCpfsbMGdQVdKafEtXwVVWjNYnXkHJ+acg4vMgvr8Z7pmT4QhFUDBp3EFl6MF8+ozmgmwTAfbS0uRWPUkbmMIFP7jpZjzy29+JuZAY94OIumFpNG983lb85smnMH78YeK6w8eNxfDBiUNb+1riCPa+NuLcX1YgfQUYsKevHedkBXJNAQbsNo+IEWDnSE6bhebiWAFWICcU0APs9NROrLGFAXtOjBA3ghXo3QpMmz0Xra0tRJx1O9pYX4ezLzoHT/z6UUtCEKbf7pgBivOOwQ8XikW+OMIYF1/bXsZrr70mIo4Jpn/5yx2+1S+88IKAtwTSJ06cKCLV77rrLrz//vuYP38+8vLy2stI9WBVgvQE2Y3gubaDMuqc4K2E75k+JJQ2D6gOqvOzzz4T/aZI7FtuucWS/pm+SAXXr776KhYvXiyqJG1pbJwuF/6zdz/+u6sG10wcjUn9EhDeNEWiQJ4r2VWm39O4UhskVO8OwH7ZJZfgxZf/mVY/aIPL7/Pi5ddeR0nbxsCk8eMwdFDi0Na+lhiw97UR5/6yAukrwIA9fe04JyuQawowYLd5RLSA3fPcEtRecDODJpt15uJYAVYgNxTQA+y0DtITO/TkDidWgBVgBTKlwK7de7D43AvgMQPsDQdww3e/jjtvutVSM3b/7gkEr31EXJs3eRgiG/YJmwwHohgb77CZ2bxlMwry8lDgdmPo0GGWyrbzIgLYMvKcylXBuWHUudiDiCEYiiIYCsHv96G11YNwOILDJyZsPSgR7CWPcLKh+ctf/oLRo0dj7ty5qKmpAfmHE0Rft24dyDP+nHPOwWOPPYZFixZhy5YtIqJ+ypQpIkJ/3Lhxwq6GvMSzHY0t+xKJxxGNA25n4k8esmch4E8bI1u3bsWECRPE5/RkAPVXps+bWzHRCly3aVBJS9pwIa0odQdgP2XByVi6bHmnHln1IJGA/ZXXl6C4pESUMfXwieKg076YGLD3xVHnPrMC6SnAgD093TgXK5CLCjBgt3lUtIDdzD6Bqh787P0oPf9kUD69RL7G0m5BvV5eq5dP9UKW9buPOhwjVvy5vQq9fKO2voL8McM7NUPvOml3o1e2f8nH2HtKx6PS5EVPnvRqMuoP5aP8dD39TN7NWt96q/0xs+Qhv2gqR5vKrz4HA393ixgLyk+bI8FPNuja+5j1XdVf6ic/U/tOdVGd4g+7FHXT9k+2R+2T1F6WbdQuszGWkcg0R2muqsls7mn7Q/m0Ht0233pcXDcpYATYtU/tmN27Zvfb7qMvEfehdi2h+UfrFa1blLS2NNp7T64veuuj3vzuJjm5WlaAFUhBgb37avCFL54LT3NTh0+0Jn/t7l34xW9/hasv/qqlknfe8QDCt/9NXJs34xBEVm5DHE7E0IjD4tvay1i4cBH++99/49FHf4vrrrvWUtldvcgs4p1AaKgtwp0AOQFken/9f+/j/IXHIlJYjIrK4YjHfdi3rwaIOxCOxhAOhwTYHT+u4zDK1atXY8+ePcKyhmA5fU92Ni+//LKIhCcbm40bN+Kiiy4S0fq5nGJkeaN4hVOUuNvtFtrQpkRdXZ2IHCfATk8cdFciexhqj7So6Q7AfsSkI7Bj166DJLAC2SORsPBtf+PDpe1Pk8yediRK2jYMukvX7qqXAXt3Kc/1sgI9TwEG7D1vzLjFrICRAgzYbZ4bWsCu9V+XsEitVgJlvaYQGCe4pL1eHqJqBjlT/S4VwE7+ytpE4EoPrNJ1EmoZ9Z/6IwGYXrn0War9MYJmVgC7tg0qDDdqhxZktzz2IuquuUcURf2nn+kzNUlQnkw3s7xG2hgBdm27jAC70RjL9hvpoJav9pUBu82LTY4UpwXs8h7X29DRmw9680jeb8nueRWwa4F6MsCebHMyR+TlZrACrICJAmvWfoZLr7oGrc1NhodB1u7ZjWdffhaL5p9qScu9z70A/wWJf7spJY4EBUYu/RPcs4+wVEamLjI7iHPjpi3Iz3ejIB9wufIEFO/ffyCKikpRXb0VtfsacM7ZF2Fv7Xrs3rMbDjgQizkQjoQRi8Uxbuyh7c2WEDpT/ejOcqVVTne2Qa9uAuq0WUHwn1J3APYBVQMQDIcNpYlD/bMxDvXXCFncBPxYsW4DmpuaRBmzpk5BaVs0e67pnen2MGDPtMJcPivQexRgwN57xpJ7wgowYLd5DmihjQqAqCqKsiRgLqOB6Xo1MlMLq5JdT/klyFIjNLXWNBLgyqhSLXxKJgNdL6GXWdnUN2qHCuspr4zUN+uPNsJUjUhNtT96UbWyjxKwa9uoRrCrY0Ltl9H0Vvoux0OdC/SZNuJWHQM5Pka6qW2gfiSDieq80oJ/bbukLuoYa6OBCbbTZ1poqjf3tG2TmwMM2JPdZT3ze72nJ+hpGdocFJBAY5Oltxbp3W+03qj2WrIcdQ2T66u6QaW9//TmKF3feP/T7U/X6M3vnjka3GpWoG8p8Obb7+LbN//QFLDX7NqBD5Z9iGmTphiDw3i8E6BfPnYGqqpjFMOOOIIY8f6fUDh3WreLawbYN2/aJOxq5AGl5eX90dLixejRs3HjDRfgL395A4OHV+HjD/+JA/W1IiqfEh3sGY/HMHbM6G7vX19uAPn5k0WNfCKgOwB7aUkZHE55sK8cDeVPxbYfZUS7QzkEVXjIE2Bf/3k7YD/pmNl9dkgZsPfZoeeOswIpK8CAPWXJOAMrkLMKMGC3eWhSjYpMBti1zdNebwTYjYAoRcsTzOoKYDcrm9prBtjN+qMF7BKEE1AjGKYHeI36Y3bIohXArhexTqDOSt/pOm2UvB5cThWwyw0A0lC7gaAH3PUi2M3apQJ2LRSXUekM2G1eMHpBcXqAXZ2rVtYio/tNlYc27yg6Xg+w620aJYtgV8vWm9+9YGi4C6xAr1dgyVtv49vf/yG8nhbDCPa9O7Zh5+4dGFg1wDJgF+C5sQEFlVU5paEZYN+0aYvw7yZY3q+iCo2NDfD7gjhy6mkYNrAIYRShyF2KLVvfwL69exGLO0D2KRTB7oQLhx46QvS1umkThpeNQnXzJkRjEVDUcqOvDmMrJ2B42SE5pUdvakxjYyPKysraD8HtDsBeVtYPncLSLVOfOIKBACoqK/GvJW+I6HtK8xmw05nJ2hft3NFn9C5ftGdBP9O73ktOda1bjxX3nt50m3BfWIFeqYDlpbZX9p47xQr0LgUYsFsYz1SgOV0roS8VTb9r/c8pKpOiMWUyi2Cna8yuNwLselHDatu6AtjNyqb2qh7sso8qmDXqjxFgp6hugusEwbSAVwvY1eE08mHvCmC30ndqIwF+SrHGFvFuZJchI/uTWcTQeKn90QPsWrsMPcCerF0SdCaz65FzWy86WFqEyL5xBLuFRSYHL7G67mnnory/5dywshaZAXajTSH5RAhFy9O8llZbek+QqPLK7/mcgBycdNwkViBFBX77+z/gkd8+bgrY92yvRsDvMy3ZzNs8xSZl9HKzdtIBo+TfTRYo5f36o6mxAUXuAgwbdSzGjRwBTzCAYDCMurpPhAc7kbloNA7yzs5zuTByZOIMnrd3/Rezh87DmrplGFtxOAYUDcpon/pK4eSJT08LUKQ3vWizhMbK5XIJqE7WMPKAU9JEHsaaTX3Kyio68fVU6qbodQLs/37jzXbAfuKcWakU0auu5Qj2XjWc3BlWIKMKMGDPqLxcOCuQVQUYsNsstxawa2GTHrQyA+zJrjcC7Np6JRC1I4LdrGyqxwywm/XHDLA3/OBBsSmRCmDXbmzIoe4KYLfSd2kHQ5G2EmhnA7BrbTb0ADvpb9YuOwA76awX1cwWMTYvNjlSnNEhp3JDyMpa1BXATjLQPZ0KYDc6h4HnaI5MKm4GK2BRgUcffwKP/PYx+L0e3UNOHQ4HdmzeKA7yNEtmkeEWm5KVy4wAO/nEb9myHcVFBXA4XXA44igtG4Dmd/+OWx/+Bz7aug/NrWE0NjajtXk99u+vQTxG55w6EQ4HUVpSjEGDGKSnMogSlEtoTnOIEgFzsnkpKCgQ7+keAtstgL28IhUJOl3r93kxdPgwvPjqv8XmAB0sO2/2zLTL6+kZGbD39BHk9rMC2VOAAXv2tOaaWIFMK8CA3WaFtYBd2hqoUZVqJHIyixht5LJVixgrUaPUdatAycw+RIX3ErBrvcRln836YwTY1QNCkwF2s6hZOwC7lQh2eTCtBO1GOluxiDHSTS+CXbXlUOeJjNRN1i51jLVjoXebGG3uyPkgI+o5gt3mRSbHijMC7HKDy8paZMUiRuvlLiPYCZbTehOp3i0296x4sGsPYmWLmBybVNwcVsCiAnfeez/+/sKLCPjIkuLgP1EJsG/fuAGRaMS0xO4C7BTBLF8Ez6kd9KKf5YtAbUnbQZHygM633noL8+cnnpSjRJ9v3VoNd2EB8lx54vdINIynn/4HHn7oKRS4yxF3xnGgpgbvvvscBg+uFFHTBOZDoQgqKvqhqjJ9uGpxuHL6MgLm2ghzmj9aYE66pZLU8VXHm8qg8skzn96bmprRv3+HJZHP5+sU0Z5KneleW5YmYKc7z+fzYPaxc/GLhx5GIBAQfZo36+h0m9Lj8zFg7/FDyB1gBbKmAAP2rEnNFbECGVeAAbvNEmsBu4SN0i6DvtfC52QR7EbXyyhMPZsOLdQiqxKKppZl2WkRo5YtIZfZAaJG/dFCXRV6pdof7SGd6jBbiWDXboLIQ07N2iH7TnXpPSlAbSLoSOMt5wW90/gZHXKqHrxacfPlwiZGm1f+roWU2gh2o3ZJbcw2UajtlKgNlMzmnhaEMmC3eZHJseL0ALsKsK3cu3r325Bn7xMHQmvnnHYN095DVgC79owGs/Uix+Tm5rACrICiwDe/fzOWvPE2An5jwL7t8/WIxhLRxUbJbsCuQlU9cE7fUyIImSwRYE94q3ccxPr555+jf//+GDhwoMhOdWzduh3FxYWgIqncgoJ8XHTR17Bs+RrEY3Hk5xfBE/DhmZ9+C3Mu/iqiAQ9isbiwKxk0cABKS0uTNaVHfS+BOUFzsmehMSZdCJCrEeYE0FNJNA5y80OOsxxLFZjTz1bGV9ZdV1fXPp5Urt/vz2nArp25BNhnzp6DX/3mUQHY3QUFmDN9airS9qprGbD3quHkzrACGVUg+f8EMlo9F84KsAI2KsCA3UYxqSgjwF56/skgyK56skvwlAywayNB5fVaIK3+LoGtrFcLlLoC2M3K1oJiCa5U4JysP2rUNmmqAmir/THrnxXALuuVsFjCbSt9l3nlfJC/q22S5UotrOhmpIUeHNSLYDdql7wFVMAu26cCfjW/2dzTRgczYLd5kcmx4vQAu7o5lspapN5vdG+QvYxcD4zWMLmxJOuxAtilbQ35t1M9qa6HOTYE3BxWoM8q8J2bf4T/vP46QoGArgYEOLdu+EzAabNkxYNdL9pcwnMJXGUdqYDVZINHvurSW92oXILH1du2obioSERcU1tLS8tQUTEIZeXDEAoFUVBQhFA4it//6Cs46atXIg6yh4khEglh+PBhwgOc0tq1azF27Fjxe3NzM/bs2SMsPwhUEzhtamoSgHn06NGYPTsRMJDpJCLy2zzMZZQ5tUECc9qEkJYsFBFuNVmNLpdR5lbLTec6FbBT34LBIIqKitIpKu08RhHsyeGPA15vC845/wJ856abxaZNobsAs6YxYOdDTtOejpyRFegzCiRfY/uMFNxRVqDHK8CA3eYh1APsKhiS8FGt1gywG11P9hsEsVRbEC30lPXKurRRovR5OhYxlM+obL2DA9XDN836r3ewphq1baU/qq5qpLz6uRXALu1UZD5Vp2R9N9JZ2gWpbTE7cFHVTc8zWt14MJrGtLFBibRNNv4qYNcbYwkyJTA3mnvqJhKVw4Dd5kUmx4rTA+zURJoHEmAnu3eN7rdk+dQ1LBXALtsnpaQ1mPJbXQ9zbAi4OaxAn1Xgy1+9Cqs+/dQWwC4hudamJZVo80wMBEFWgt1qBLu2Hmrz9u3bBYiXkdMFBYUYMKAKpeWHArEQ4nCLQ02feer/MPv4YwVgp3wejweHHTYeTmfiTwIC6itXrhQAfdiwYXj//fdx0kknichv0kitI93+Ul+0EeZyk4PqKXAXoCA/4WGeymaFjC5X36mNUhMJylOB8On2MdV8KmCncRGQurAw1WK6dL0eYDcHPx3fEmC/6NLLcP2N3xSbIUWFhZh55BFdak9PzswR7D159LjtrEB2FWDAnl29uTZWIJMKMGDPpLoZLpsil6V9QoarykrxVny/s9EQrU98NupMtw4tVFTL0dvsSbcebb7eNvfs0oXLSV2BnnS/pd47zsEKsAKZVOCSK76GT1auRCgY1K3GagQ7+V1TZHQuJiuAPRKJYvfu3cjPz4NDHFwawvYdO3DqyWcjvyAfiLsQQwH8vu3YuXMXvN5WAcsJ4no8rZg79/gudV0LzMORsLClIZAt7VhkhHkqFVEbVViubnZQ2RKYpwLhU6k/m9fmBGDvVwkH2p720H3owxgDeTwtuOyKK3D19V8XgL28tATTJh2eTQlzqi4G7Dk1HNwYViCnFWDAntPDw41jBVJSgAF7SnLxxZlUgAF76up2F2BPvaWcgxXQV4ABO88MVoAVSFeB8y++DGs/+wxhAzhuFbBTFDdBwVxM5L9OcNosgp0sYNau/RR5Ljfy8l3tYDsYCGPJ629i8PBDMHvmkRg95lBLXZTAnGxKpIc5faYe+EltSuXAT60vvQrLpXd5NqxYLAnQDRepgF16xkvbnmw1p7xfpVIVEXYHJG8/qA2avyA9rc34yV33YMGpp4pLy0pKMW3ShGw1PefqYcCec0PCDWIFclYBBuw5OzTcMFYgZQUYsKcsGWfIlAIM2FNXlgF7KKinMgAAIABJREFU6ppxjtxSgAF7bo0Ht4YV6EkKnHbWOcIaxRiwA1s3rEvqwd7a2irsUnIx0eGjBLLNAHuydieAeQjBYOggYC79y+k9lQM/jQ77VG1YUj3oM1k/evP39fX14uBaSvRkAelLY5KtdODAAYwZOz7t6hKA/W6cfOpCUUb/igocPn5s2uX19IwM2Hv6CHL7WYHsKcCAPXtac02sQKYVYMCeaYW5fMsKMGC3LBVfyAr0GgUYsPeaoeSOsAJZV4AAe3V1NaIG0edkHbN/z05xYKRZamlpEZYpuZYIspaXl7cfXCqtUOhziiynfhGMpYhn+kz4l7cd+EnvVr3GcyG6vDkURj+ys+nliTZy6PBYsv6h8auoqBA9VgG7tCvKJmBfu2YN5h5/Qtrqt7Y04ecPPYxZc+aIMgRgH8eAnQ85TXtKcUZWoM8owIC9zww1d7QPKMCAvQ8MMneRFWAFWAFWgBVgBViB3qbArHknoamxwRSwF5fkYePaDWkBdgLa0sqkO7Sjuvv162cZlMs2Wokutwrf0+23PxJDUZ6zPXutP4BwNIYtLV5MqixHnc+P4vx8BCIRuN35WLmvDh83tuKBmdk7GFOOLb2nrUc8jmhjC6L1TYjs24/ieTNFn33vL0PxcbN05WtqaoLf78fQoUPbv29sbERlZcKihQA7zT3yr89W+u9rr+GCL10kqtO1Xye7GEO/GIAA+yOP/R5Tp08XZQyoqsSEMaOz1fycq4cj2HNuSLhBrEDOKsCAPWeHhhvGCqSsAAP2lCXjDKwAK8AKsAKsACvACrAC3a3AUXNPQGtLsyFg93laMXnKBCz59+umTaWIYhWkk2UMfUaJIo0HDRpkm4UMQVOKlqeocxl9TpHMBFTJb51e0g+e2kQRzjJyncCrnd7l8TgQi8bhytP/8z4WjyMWB/KcDuz2+jGipEhoEo7F0BQKIxCNodYXgD8WQ0MggHjcgcFFBYjGgMZgCMFYFL/dtBMXjBqCKQMqgWgUHx5owmXjRuGV7bsxuLgQ48tKUevzIxKPY1RJEcZVJSK6M5FoTMvKyoSe2oNRaczpO0pL9tbi5GGDkzYhFggCTgf2nv1NDHnyTnhefx/uQ0bB98kauAqLUXH1+YCzY5OBCiSwHggExLyicSYLIEoqYKf5QHY9qXjcJ21skguefvJJ3Pit7yhXtR93qpPzYARPgP3h3z2OaUfNENePGjYUI5UNhK62r6flZ8De00aM28sKdJ8CDNi7T3uumRWwWwEG7HYryuWxAqwAK8AKsAKsACvACmRcgWlzjoO31djexdPchDPOXoTfP/KYaVsoolgmsuogCKomOmxy4MCB7R/VRVairqEOVdGjMGTogPbPCZgTPKVXYWEhyHqGwO3o0aNRUlIifq6trRU2LlVVVeKabdu2Ce9tn88nIP6oUaPaYT7BdBnVTFDeapR1OOjHf++4Db/64BNU9KtANBbFsbOPwulTD8ekM88T7Y1G44jHY4hGYyKCXKY399Si0OlEdasPY/uVoM4fwuJDhuLXazYJC5djB/fHi9v3YVxFKSZWlGF3qwetkSgq81wCxhMobwxGMLGiBP0L3chzOlHhLkC+y4lCVx4c3UgSaJylJctbb72F+fPnt/eb4Ds9LVDd6sWvNmzFxaNHYvZA9dDPg6dQPBKBIy8P0cZmxJq8yB81GDF/AIgBzvISy/OfxpnaJseaADvB9VQ88S1XZnDh/ff+FPfe/4Dut+04XTN27Qg+DrS0NOH5V17F0GHDRBkjhg4RkL2vJgbsfXXkud+sQOoKdOM/i6k3lnOwAqyAqQIM2HmCsAKsACvACrACrAArwAr0OAWOnHUs/F6PoX96a3MjvvHdr+PW7/7ItG8UPUwRzQSwd+7cKa6lnwl40+cEtwl8U6KjUN/auBOLKtdgU2g2nDF/+3f79u0Tth4Ea4cMGSIiounwSIpSps+p7JqaGgwePBgjRowQgJ2+p+vkQaZqQ6leAvGi3mjUELiSfTyBawmvY8EAXvjZL/D61mo0NjbAlZeP0UMH47orL8WII49uj4InuB6NRlBcXNhe7b+278GgokL4I2Ec8AfR312AgjyX+GxAUSFcDgeKCP46cx8J/LV6F7a2eHHC0IGYN7i/gNgSsP/5z3/GJZdc0t5vNYJ8p9eHUSXFWbsfCLDTnJFt6w7A/u1vfgt/eOqP+n12dDaH0Rv5luZGPPuPVzB8xAhRxvjRh2JglfkGRdYE7oaKGLB3g+hcJSvQQxXI/X9Ne6iw3GxWoBsUYMDeDaJzlawAK8AKsAKsACvACrACXVOAADvZwBj5pB+o3YdfPPxzXPnly00ramhoEECdIs7pRYngN0WV0+cqYKco9Q0bNqCsrBR+f0BEPQ8fPlzkoXIkLKd8BNUJ0BMcp3yyLK09iVHjrAL2UCgCh8PZbn1CEez//PGP8a/9B1BfdwADBg3EeCew8LyzccRpi+Eg65cYwfUoYtEoysoTNiW9PdFmBh0aq7XZoUhxsmvJ5qGiqtbaCHZ6AiKVQ2rtGLcvnX8BXnt9SaKoFGkPbdJ4Pa14+bX/YkDbkx4Tx4xBVUU/O5rWI8tgwN4jh40bzQp0iwIpLrnd0kaulBVgBawpwIDdmk58FSvACrACrAArwAqwAqxAjiiwc9dunHHel+BpSXil6yUC7M/+81ksnLvAtNUSsFMUMdm4UCLbFgKyMrJ9WJv1Bf1O0c4UbZyKbUs6sqkWMQSAjTy5fb4g4IjD5XSJ9pL1y+Pf+jY+bmzBgfr9GDJkGGZMOhzf+MFNCIbCAjCL6PVIBIjFUF5Z3tG8WBRwutJpLudJUwFtBDsBdrIlsroRk2a1nbKdMG8ePl3zWVpFScD+9kcft29SHD5uDCrKlXmVVsk9NxMD9p47dtxyViDbCjBgz7biXB8rkDkFGLBnQNutjqN0Sx0b/yQDtXGRrAArwAp0nwI7x56JcPWe9gaUX30OBv7ulu5rENfMCrACfUKBzVu24ryLLzMF7LV7duGjFR9iymGTTTWRFjEEzPfu3XvQtWT3ks0DJ2UDrAL21haPOGyTADtFydNr6Ycf4DcPP4pILIKy4jJ867vfxuGTJ4lNAXnIqgDscKCyqi3SmCLbP3oGznw3Yts+gfO8Oxm2Z+FuovGgJyekRUx3APYJh01Azf66NHrrQCQShs/bineWdgD26ZMnwV1QkEZ5vSMLA/beMY7cC1YgGwowYM+GylwHK5AdBRiwZ0BnBuwZEBUA6Zo/ZjhGbX0lMxVwqawAK5CyAlrALgvgDcWUpcyJDE33P4X6HzyEYf/7DYpOni3W3YqbL0f/+76RE+3jRrACUoHPN23Gly69HK3NTQaRvg7s3VGNXXt2YkBlf0PhpD2HjBYmWxg66FT+3l1wnRpMbSALGkpmEezNjS2JSPs8l/Bpp5+XLf0Qv/q/X+PwKZOwe+cO/OSOOzF8xHDEYhS9HkUsFkUsTObtQGX/Cp5Y3agAAXZ6ckKOtTwkN5tNKi/rB4fL/MkFh4F3TDBIB/v6sG7LNrS0PVEyffLhDNgTRzZoX7G2z+hdvugcWfqZ3vVeciq0nzfb9oH292xOGa6LFWAFbFKAAbtNQnIxrEAOKMCAPQODQEBChUsSuDNw6prYDNi7ph/nZgUyoYAE7HJ9o2h2+oyALIFZTj1PAe0mMf/b1fPGsC+0+IV/vII7f3p/UsDu93lN5dACdrqYIsAJVCdANHGv7kkqYJeHnFKkM/mIq6mpoVm02eFywkFtdwKrlq/E3XfdjZtu+SEe+dVDePCRh9CvslLYxxCsFxYx4TBceXmoYsCe9QEmT346zDQQCMLv9wtPfzWCnc4AyGYqK+8Hp441kBFUV9smAfuGbdvR3NQkvpo19cisWtxkUysrdXEEuxWV+BpWgBUgBRiw8zxgBXqPAgzYMzCWDNgzICpHsGdGVC6VFeiiAlrATsXRGkjRzxQFzYkVYAVYgUwo8PKr/8Ktd94jLGKMvKp3VW9BKBgwrV76X2eijV0tUw+wezwelJSUdOpzY32TgKNOhwOOPIc48PSztWtx+6234Te/exQ/vPkHeOKpPyAeA6KxKOLRKKKxGCKhKIrcbpT377te2emMEcFxijInOJ6Ay0GEQiGxcUHziTY7yFKIDiotLHTD7S5se3eLg2+TJQLuRUVFyS6z9ft+FVWiPCtAXVuxz+cRh/iur96GlubEmQizpx1pa/t6WmEM2HvaiHF7WYHuU4ABe/dpzzWzAnYrwIDdbkXb4FKyCPZtVfMRa2xB6fknY/Cz94tW6FnLyChQCbHU65PlMYuc136395Tr4V/ycafIe2kVQPVQG6lumehayqMmvShHeZ2RHjLalWxfyP5F9kkb/Srb4qwsR+XNX9GNjJUauY86HCNW/FmUJftFoI9+pvyjG95qb7aRRrJd0iaBMhjpkUxLbeS9LEfVxKqeVuyH1HYaRREnK0dPS20b9QCqkUZm40BtUec13Rd0f6jaZ+A25SJtUsAIsKt2Tuq8UMdVbx7SWhCp3i3uV7N1lObJjrFndVpHzeY1fUf3g+e5JQh+suGgCHujuZtsjbLz/k5Wl9k6pDecRronW8/0xo7Gwkxfs7psmmpcDCvQSYFfPfIofv/k0/B5Wo0B+9bNCIWCpspJ/+tclJei6MvKykTTzA5UbahrhFNErzvgcrgQdwGfr1mPq6+5Bm+9+zauvvJK/PXvf4PX4xNR+QSCY/EY4uE4yspLUFrRUQeB4+Li4oPkoPprampE1DUdCnvUUfrnDeWijmqbCIRTH/z+QCc4TroQHCfNCYIXFLhRVNQBxwmW03d2JKpHm9RNou4A7BUVxjZKhn1u+yvS623FqFGj8Mprr8Pr8YjLZzFgP0zHHobsYtgixo6biMtgBXqRAgzYe9Fgclf6vAIM2G2eAhKQmIEhPUhhBC8ICJEfrjbJ8s2gfFcA++6jLxEQSk0SjLU89iLqrrnHsE3qF1rArualPiQDStQGaote0tNYvY6+l2A3mX4q4KdrpXayz2Z6pArYtdenomcyME7jQuWpSQ+yJwORenrpbQLQdXIczDQyGwetHnobEDbfplycjQoki2DXG3t5v1kF7Np1Q71HZVdo84ygu9FaoVcXHcZKh7Kazd1ka5QWsHfl/k5Wl1k7tf3W0502F0mnZOuZCtjV/hitG7TZRuuDmrRrqo1TjotiBYQC99z/f/jbc8+bAvadWzYhHA6ZKtZTADtBWaNI/braergIsDsciWfN48Cnq1fj+9/5DpavWoEzF52BZ55/Dn6vT0Sxx+JxEOONhcMoryhDab9SoZHX68Vzzz2HRYsW4cUXX8SkSZOwY8cOnHLKKcK+5L333hN1UFvos2wmqjMUIluVgIDjtBFAoJwip2nDgLrucuUJOE5R42SxQi+KHi8oyLfNrkSF43qgnDRRx8lozFTtCO7TkwnSg71bALs8p8DI1duEAHk8rcLf/99L3hSA3eV04qgp5gcLZ3PudEddHMHeHapznaxAz1SAAXvPHDduNSugpwADdpvnRTLAroWHBM/pMy0sluCHoEXj/U+3Wy1or9eDOxKodgWwU5sIbqvR9TJiWVuuhLpWIthVQGMFsNP1Mupc7Sv9LCPVKSK19oKb2zWUIJhgUs0FP+gUma/VX7ZHjWyXEdQ0NSRgT0UP7dMAartVSK3dJJG/m+mZTHtVLxVCGnkoa+GomZY0H6hv2qcN5NMNZhppNVHHQdtf+XQH+z7bvDhlqLhkHuzqvSrnpNFaIpuo3ZjTrhva+1gCYzlnkkF/2Q5535vN3WTQ2877O1ldZu3UDq/evw3ySZFk65kE7HrrFdWj1ddsjDM07bhYVgB33fczPPPc8wh4vUQ0dRXZvulzRKMRU7UIzhLczMWkRrCbta9mby3yXE7E4UA8Focrz4UP3v8Qd93xEyz/dCW+eMa5+MLi07Fo4anCEoY2FYLBECKxOAYN6o+S8hJRPAFrOuSV7E3kYan0Lj3prcBivXYm4HhIWKkEAv626PEEHCe4TOVSnW43gXEVjrvF53akTIBxO9pFZWgBO42B3lMEdtWnV06FehCwCtktkJ+W5kYcN+8EPPLY48JPnubL0QzYOYI9kxOWy2YFepECFpbZXtRb7gor0LsVYMBu8/jKiGujCHYtTJSRmUaAXds87fWZAux6sKargF3CI1m2VcBOByXSpoHaVxXwGG1SEBynzQnV+ka2QUZyquBOfkaAlxKBdiObEspnpIcZYNeCQqonGTRXxyLZtfQ9ReTSBg0lPdColqf93kxLymcG2M3mjFYTdRwoH2mubjhorZBsvk25OBsVkHNIW6Q6nupTFNqNMsqn3UxRAbveuqFdR+l6uh9lMgLscuNS777T3mfy/k4GvfX6o/Yp2T2r1pusLrN7TO87VXetRkb9TdYfvXWF8hiNsY1TjYtiBTopcNFXrsDqtZ8h6KdDTA0A+8YNwnPcLBH4JaCZi4misclvPVnatWUnXHlOID8PBXTYqdMJf1MtPPtrMWrGMQgF/aioSnhsp5okHE9EjatwPIJYLCpgKrUzAccTUeNFRRQ1XiC+62rKZTDe1b7J/ATY6ekBeXhttwP2g+4no7D2RA8IsJ+26HTc/4tfiCcLCt1uTJlAfLnvJo5g77tjzz1nBVJVgAF7qorx9axA7irAgN3C2Og9Fm8UXZvMczyZZQk1h+pTQZCZP7cVwC67qAeXtN1X+0VR4RTRLJMETjJaVEYuW41gV8E1lakCdm071Ch89WcZWakCNL36SRczwK5nUUHRrIdsfVnAXoLtWh9wIz20AM0IsJMvvCxT9ZdORc9ksE4LulIF7GZa0hhpffflOMrxM9LICLCr46COs9bz38JtypfYrIDVdU8L2LWWRHrlyPtYO59lF9R1VG/d0DszQu1+OoDdaO4mg95yDbbj/tZuJsg+qZoatVM7/Nq1QPu92XpG42PUHypHL4JdW75qM2Pz1OTiWAGhwJe/epWwQQn6CY7r/3la/fk6YWdilhKHVZofhNpdkhOk7kokM/Vd+o1TZDEBcopcp8hx6TdO9ilko0JQnA7WJEBu5SDOZJr0BTCeTAOr3+cGYB+QpLnG91FzcyPOPOuLuOf+n4l7qaiwEJMPG2e1+73yOgbsvXJYuVOsQEYUYMCeEVm5UFagWxRgwG6z7EYR6VSNFU9wuk4F7EbARY0O1frlai1i1C7K6GY96CXbKNuglUY91FIvajWZRQzVKcG1rCsZUFIhkbqZoAI2CYq0TwGkAtgJJhHolj7O0hNfRrDr6ZVqBDv1mforD1xV22tVz0wDdjMtqf1mgN1MIyuAnbQnbWgc2B7G5oUpg8Ul28TpKmDXWzfsBuxmc9cqYLfj/rayHpqty+p32o1a7XdG5ch11kp/zM4CYcCewZuOixYKnHPRpVi/fj3CJoeYWgHsFDlMwDkXk4wIp7Zt3rwF4XAEkUgCjicsVQpQWFjUDscpiryrB3EyGM/+TCDAThsgpaUJL/zuiWBPBthVXSRsT/wZ2dxUj29/7yZc9tWvCj/84qJCTBrPgJ0POc3+vcQ1sgI9UQEG7D1x1LjNrIC+AgzYbZ4Zegc0qlA0GRii5qhgROst3BWLGLUdVqKutY/8q4Bdhd1WItjJL53sc9TDXK1axOhFsKu6pBPBrud/LjVRo6pVwG6khxUtCTYRPKOyI9W7BajWbghIINVVD3a1ncngp/Z7KxHsWg92vacN5DyWc8YIsEsNpDUN2QFpzySw+Rbl4mxWINkcswJ6jSxijNaNZOtoqhHs2mhv+j1Vixg77m8rMN9sXU4FsJutZ8nWK70IdvUJKZunGBfHCugqsPjcL2HLli1dBuytra3CAzsXE0WvUxS7lZQKGE/XS91KO/ia1BUgT3wC7NIOqDsAe2VlArB3ilPXoz46gewCsH//Jnzlq1cIwF5RXo6xh4xMXYhelIMj2HvRYHJXWIEMK8CAPcMCc/GsQBYVYMBus9jSzoAitWVSAawWYBJMpERgUb1ewgrtgY96h3RqwbfRIacqFLEChbUgVdajPQjTCmCnvmmjwa0Cdj0PdlUXbf3ykFJqP32nerDrbVBQ29S2qPBdbbORHla0lGNLZWtthFLR00oEu9SL6jSy4JDtSQbYVS3lxoBWB/WpCCONtEBUOw7qwbLy8Fqbb00uLkMKWAHs6pyk62nO0GfJLGKM1g3tPa/93Qiwa6GyeoCy0dy1Ar3tur+t1GXUTu3wkrbatcDKvapG8+utV1SPHmA3GuMMTTsulhUAAfZNmzYhGjGOPt+zbUtS+5empqacVZOAq7RrIYBuNxgn9xyD82Ft0WTnzp0YMWJEJy/2Rx55BBUVFRg+fDhGjhyJDz74AEcccYSAy6NGjcJDDz2ESy65BIMGDbLtgFNbOmNzIep4EmAnaxVpB0RPVVjx3rerSbTBNGDA4ERxbX8ZmhsrAQ7lgqametz/81/glIWniQN0GbDTfeXgQ07tmqBcDivQyxVgwN7LB5i716cUYMBu43BLOKI9GFOFSBKmaq1ajA45lZYdZGFC4FELpPQiL/UAu+rjro0iJwn0fMMl6JTwSuvBLttsFbDrRY1bAUoSgMuo+aH/e1QAHtk+2Td5MKYK32W/jDYdzAA0facCdiM9rAJ2uWmiBezapxS6GsEu9dLqojfVtaDMTEv5nQR8crPHikbJxkHdDGD/dRsXpSwUZQWwyzkpN1aM7kfZXO16pc4PWkfkOqpuvsk69ACwlfxG97fVNcqO+9tKXUbt1A61ui7Je1XeW/RdsvXMqD96+qp1acc4C1OQq+iDChCcPGHh6ajZtxfRSMRQAWckiM2bN5sq1NjYaAlcE9xO5udu91CUlZWlZfni9fhx9Ve/hqFDB2H69OlYtmwZrr/+ekyYcrhpE6urq7F3715xDYFSekJg1apV+PWvf42XXnoJM2bMED7tS5YswamnngrSjjY5KPqabHY++ugjnHDCCeKaE088UZRDQH3YsGFio+Dcc8/Fo48+KvISQCZLlM8//1wc7jl69Ghh+TN58mRs3LgR06ZNs1vO9vJoHAkqU5sp4poOuu3fv3/a9cWjUcSaPXBV9euoIxiCw33w0wek1+DBg8WhpqQLJWoDtYV0o5RtwL579x5MOXKqbv87m8Gol3SQ+KamA/j9009j+oyjxAUDqioxqq1vaYvawzMyYO/hA8jNZwWyqAAD9iyKzVWxAhlWgAG7jQLr+fiqxUuoJAGw/E77aL3WUkEtlyC3jMjWg8MqcNdrD0XWU9RmMigsoa/aftVzXI0ytgLYtZGjVK6VCHa9A15lm9RNCa2msj69Q2WtRnirgD2ZHnrTyOggRy1gV2EXldMVwK7n4WzmZ64HR4201BsL1WfZTKNk40D91j6tYeOtyUVlUIFkgJ2soWhuqElvs039Xs41o3VDnS8yn7qxaRTBLi1ntGuI2dw18kWXa5h2Le3K/Z0MsJu1UzvEZrpbWc/kGOkd3K3V16yuDE49LroPK2AFsIeCQYw7ZATeeqvjiUI9yfQAe3fAdL229evXT8D/VKPXN67agD88/QQcTifgdKClqQnXXXU1psxJAFCjtGHDBgG7KaqfDkcdOHCggL2HHXYY3nnnHfHZIYccgtraWhF9ToCYfOJ37NghriVATKCYorGp7bmUCGI7nU7xop/JhoX6Smn//v0iYp5ScziMPb4AJvUrM21+PBJBcONW5I0cgtbHX0LRvKMRjQYRq65BYNU6VN10FVwDqw4qgyyJSD/SS2pEgJ82NEhLStkG7CuWL8cpC7+QZLj0EVAccTQ31uOxJ5/CUTNnijIG9a/CiCFDcmn4s94WBuxZl5wrZAV6rAIM2Hvs0HHDWYGDFGDAbuOkINBiBDO1keZ2VEvQkqBSX0gyApM2B2hDgqLVraRkXs1WykjnGhltT9HenA5+QkJPE70DVlk7VsAuBexcgyUI58N47RodLocVSE0BgpFzTzoVBw7UIWbgnx7w+3DS8XPxpz/9ybRwLWA/cOCAgK8EtQmAVlZWZi1ynQ4opXqpf5TISoUS/U5g2Gqq3lCNH//kRzh05KFw5DuxZdNm3Hv3fRg7eWynIlIF91brz8XrVMBO7aPIfIrup1RTU4MhQ4ZgS4sH1y9djXyHE787dhpGlCQiyvVSYPXncJWWILBmPfL6VSDudCLcdAA40IqyCxfDUZAvXmpS9ab20EG1lGjjghIdUksp2x7s/3zlFVx2+RUGPTVHP9Qn8mB//pVXMHpMYn4NHtAfwwe3Wc7k4mTIQpsYsGdBZK6CFeglCjBg7yUDyd1gBTqc9tq1UO9v+lnvRf/Dp8/pXb5cbT/Te6dXPB7f1FeUzjZg7yu6yn6mA60ZsOfGLLEyDjS+0hM7N1rNrehNCjBg702jyX3p6woQcJ5x7Dx4Pa2GgN3v8+K6ay7HrT+6zVQu6cFOkeL79u0T0c1qIuhJ0cYdiUwzHCKy3OFwIhZLHJBKh5FSu2R+ikomeE/wVIJyipiuq6sDWb+QNQoBVrJGIcBL0ctUJlmXUHQ4JZlPhbFWxn7Xlp345YO/RJ7DiabmFoQ9Ptx2z904dMLo9uwJkA+4XH3jT3vSkDYwpI892dpISxYa96FDhwptdnl8KCvIQ4XFw2WtjEeya6gt1DZ5oG22I9gff+wx3PSDH7U103g+0Ddab3YJ2J97+RWMHTtOlDFy2BAMqKxM1u1e/T0D9l49vNw5VsBWBfrGv8K2SsaFsQI5qwBHsNs4NAzYbRRTpygG7JnVN5OlJwPs0mKC/dczOQp9u2wG7H17/Ln3vUuBpIDd4UBz/QH87P67cMXlV5l2XgJ2AuJkFUKJwCtBTooaJ+BNEFxYeLgL8dRf/oxoIAin04XDJhyGo46aIaDtnj17RF7yGm9paRGwtL6+XvhtNzQ0iAM8qdytW7di4sSJIkqZwCpBdspL15G9CgFkB2O0AAAgAElEQVT9qqqqxGGRbRHsqQL2PdV7cNsdt2LksBEIhEPYtWsnbrvlToyedKiojw43pfJjsTjy8ykuJpE+2P0G8p1ueMItaA43wuXIRzQWxtnjL+7xE0iOb6LfiScEaNxojOlJBWkX0x0d9Xg8YtzlgbbZBux33H4HfvXgw7pdNwI/ErRLwP7P1/6LEW0bQ2QPQz7sfTkxYO/Lo899ZwVSU4ABe2p68dWsQC4rwIA9l0eH29ZJgZ4E2HnoOitgBtj1DrRk/VgBuxWwE7Db3TYujxVgBVJTgIAzRbD7PB7E4wlY2im1Afa/P/tHLDjhFNPCJWBvbm4G+WNTomhigt0EXwnGEmAn0B6LRxBEPQ6EduFwZwj7/UNQXD5GXLdz504RhV5cXCwi0gcMGCDKIEhOIJ0i2cluhuApHe5JVjT0HYF2Au8EvhNR8R3/NZeAncoh+EptoXzSL5zaGonERB41En1v9V7ccuuPUOAugDfw/+ydB3ikVbnH/1OSSbJJNm2zPcnu0pd26SC9qggCiihFEK9SroiCili5AirW67VeRAEbIqKAgMAuUqUsLAvLsmyv2d30nsn0uc97Zs7kzMnXJpmZTCbvgXmmne+c9/xPmezvvN97/HDHXdhryT649rNXo66hIQnYyYM9Cp9vNIxJNB6Bx+UFxdV2iZtVOeVDARp3cgxQffkOEXPt1dfgvr/8VTTVUa8rmWIUIqa3G8uffyF1UOzipoWorqzMh3QFWwcD9oLtGjaMFSg4BRytuwVnNRvECrACRgowYOdxwQqwAqwAK8AKsAKsACswZRSwA+wEnDv27MKrr76A/fdZatkuCdjpmTyJKdHhna2trSkP9paWFvF5LB5FNB6C11UGj6sUblcc4Vg4ASaTYJw8erOVdMBO5W7ZsgWLFy9OVREKUf1ueDzupEc2sOPtjbjl+7ehpKQMA4ODcJNJHjd+dNvtmNXShEgsKmB9NBLFjErzOOPZageXY60AjT0KG0QbO5TU8DX50O5D51+AZ557wbwqC/pDmz9Dg/1JwN4gytirpQmVFRX5ML1g62DAXrBdw4axAgWnAAP2gusSNogVGLcCDNjHLR1fyAqwAqwAK8AKsAKsACuQbwUGh4Zw/KlnCbBnlAh2t7XuQOvObaiZaR2qQgJ28lCnWNx6otAtMnRHvtuph4jR44gnYGzigEwKWUNe7F6vB6tu+ypufmMzFlRVorOnE1UzKtE3OITvHH8slt54E8LxMMLhCGKhKKrrqvLdLK5PU4BCCFFfy4Ns8w3Yjzv2PVi3fuOoVeJfh842isKhEIaGBvDaW6tT82Sv5ibMYMC+DwA6oEF/0C039Bk9yweJTa/p2egh+2ZMCHyeTKwAKzD1FWDAPvX7kFvACkgFGLDzWGAFWAFWgBVgBVgBVoAVmDIKrFz1Jj5x1bUYHhywBOxDA8YAXr1IAvYErB4RcdMpEXCnw00p5MtkJScx2IeHR4Q3Onk/04NA+7onn8CPHnwY7lgUvX09qJs5E339g7jnz/fCF/Uh5AoL7/VQMIiGxvrJah7Xm1SAwv7U19cbHsCaD5EWtSxG/2Di7o30ZATZ0//pGA4FBWB/4+13Uh74S/fZK/U6H/YXYh3swV6IvcI2sQKFqQAD9sLsF7aKFRiPAgzYx6MaX8MKsAKsACvACrACrAArMCkKvPX2Glz2yU9bAvbtG9cjHA5Z2icOaOxPh/DyYFM1FvpkNJJso5jtlAigS+9m3ZahgWERU93tdQu4TvnCoRFcd8118JZ60d3Widq6avzmD79HIBBCPBZHJBpBNBJBKBBC49xZokgKj0Nx5JcsWSLC0FBMcAr/QXXvu+++ePvtt0VscDoI9oQTTkgdwDoZ2kylOqkf1QfpSe/VZ7qboLa2JtWsfHuw19bWw+UePew2E31HRoYRGPFj9br1ol2UDth7L3iT4W4yKauY8jJgL6be5LawArlVgAF7bvXl0lmBfCrAgD2fanNdrAArwAqwAqwAK8AKsAITUuCBvz2EW7/7PZCHuhEIp8+cAHaCnAMDxl7wEzIwCxc7BewDfYmDWV3Cgz2eCBWDODZ998tovu4buOWCs3D1d76Hef/xHtCBlNFYFPFIHNFoBIFAAHPnzxHXEzxftWqVOGw1FAqBQuNs3LgRCxcuFKE/yDue4oRTGJ3DDjssCy3MfxE62DZ6r8JwaaEcY/IQWtrEoNf6s/rZeFtH9ZP+Pp9vvEVkfN1EAXswMIItrbsxmJxLB+67t+G8zNiwKXwBA/Yp3HlsOiuQZwUYsOdZcK6OFcihAgzYcyguF80KsAKsACvACrACrAArkF0FfvfH+/CDn/zUErBv27AOkUjiAFKzRDHN5cGm2bVw4qWpgN2qtP5e2mRwCw92l8sDtyuGTS8sQ9+7b+GEz30DL9/7c8w/6HDMPeiIZDHkUQ3QPwDiiKO0tHTixmZYghnoll7dute3LF4CbjvQLcF3hmalZddtcPqeCpGe3OqBt2YbQbqNdE1ZWVl+AXtdgxhDaSkxQCwTZRn2D4EA+9Zde1KA/aD9KPz49E4M2Kd3/3PrWYFMFGDAnolanJcVKGwFGLDnoH82uw43LHVJfGUOauMiWQFWgBWYPAV2LDkX4S27UgZUf/oCzPq/r2Zk0NADy9H+kZvENbxOZiTdpGTm/poU2blSRYH/+83d+Nmv7hQhYsxCuRBgJy9tq0SewuS5XahJxmDPlX0SGhPYVkOW6GFMVFBMtjgF3DLfeOx3CrSN8sn6pN1O4fZ47Mz2NWQzhefJ58ZHXX1jYsfFLMXTv0y8i4tx0N/fi8V7LcETy5ZjeHhYfHPgvgzYGbBne2ZweaxA8SrAgL14+5ZbNv0UYMCegz5nwJ4DUQGQriWL56Np8yO5qYBLZQVYgYwV0AG7LMApKFfXy0U9z8BdW52xDXxB/hTg/sqf1lyTuQJfuPlreOKpZfAPD5kD9o3rEbXxYA8Gg+Jg00JNErATuCRve90jWvXodrspZIknFbpEenGPF3KrXthmnuVmEFzqORUB92SPBdJ6xowZIixPvlJdQ6NWlRFQH+vRTmOrr68bBxy4FA/94zGxWUWhhPbfa3G+TC/YehiwF2zXsGGsQMEpwIC94LqEDWIFxq0AA/ZxS2d+IQEIFS5JIOEUOOXApKIokgF7UXQjN6LIFJCAXa5v5M1On9V/9zrU3HSFZWt5bZxag4H7a2r1VzFb+6WvfgOPP/GkKWAnsEse7LFY1FIGgusE2c2S7rkt86kxuekzo/d63G41H8FvM/isXkfx0ClFo9G0gzGNDs2kfPJz+VqtU23jZB/gWsxjc6Jto76urKzMM2CfnWa2LexJho6hcdTd3Y5DDzsMDz78SAKwuxmwJ+cdufHTAqQ/YsnP6Fk+SFF6Tc9GD9k/etAemyA+Ex2NfD0rwArkQwHbNTcfRnAdrAArkBUFGLBnRcb0Qhiw50BU9mDPjahcKiswQQV0wE7F0RpYfvrRmLfsF5alU74Fr/8BvsP3n6AVfHk+FOD+yofKXIcTBc698KPYuGkzQgEK7zL2n6ZOATuFiLGLk+3EHqM8E4XYBOHJG5iSehArHX5JmwL0PT0Iwsu6yOuZAC1dR7HlyRu6yufDvZu2YSAcx3H11XigtR37V1ciFIvigwtmozxZx3jbOVWvM9s8ke3R+8/qvb7BQmVYbcKoZen56E4F6td8erDXN6QDdqd9KgB7Vzsuuewy3HLr7WJclpWVYklTk9MiijYfe7AXbddyw1iBrCvAgD3rknKBrMCkKcCAPQfSOwHsW+tOQax3AJUXno7Zf7lDWGEUWkZ6gUqIpea3u8bK21D/bvcZ12Jk+atpnvd9d9yD7i//VNhGNlLdMlFeukZNRh76Mp+ZR7/0dqWwLxT+RbZJ936VtlD4iNqbLjf0jJUaEawjaEdJtotAH72m6ykMhUxmGkm76DoChZTM9LDTUve8l+WomjjVU7fDyktYtkEf4jJGNtlF11M85eDKdw09jo00tetT3UaKx011UtLbaQRhVZ319hmFI5Fl2NllNb+M5qPd/NLbqY6VHCwrBVukGWBXwzkZrV8Dd/4NnVfdbhlz3WgsWIXgslqzVAH1Muy87a3Gjt38pu/VsaFuPtitHVbzPZO1S2+7HiefylLX4PH0lxMdyA657hn95mT6u6j293SdfwW7MOTYsPd+8EPYvmOHDWB/VwBmqxQOh9MAe7bMnihcJzvMAPvTTz8tQoisXbsWp5xyCp588kk0NDQI0+vr69Hc3Ixdu3bh7LPPFmC+zOPGo7u7MM9XggNrqrB1eAQNpaUII46akoSHfC7TREC2FYgmm63uEjAD3Op1Vq9zqYleNmkk7aVNH3o9FQA7taOnu0MA9v++LQHYK8rL0LJgQT7lK8i6GLAXZLewUaxAQSrAgL0gu4WNYgXGpQAD9nHJZn6RhJpWIWKMYA3lN4M4EnKrtcry7cAPXWMEvu3ATusRlwroqiYJMCQY01VwAtjVaym/HWAnG8gWo2Sksa6RhDhmtkodVLhEeeXnss1WethpqYMnPX8mehKQpPxqMoODTgC7rosKw83GqQ6y9T61stFoI0Edo3btM7LJDLDrdmV7fhmNLX0cZXl5Kcji7DzYzcYRrWsESNWkbo6ZjQWj9ZDKoGvN1ixdOCOb9M1L9Rq7dVbdTNDn90QAu9V8cLp2GbVdBez6ht94+8tunXOyThqt02ba+5evEBt2apqO868gF4U8GHXmuedh545WhIIBw9oIrLfv3GZ7gCnBzGynbMF1GUOd7FM92Ok9tY++l4k81qle2jAwS0awmvJaQWwnXthOIbheV7Z1NyrPDu6Px4Zs9K9eb1tbG+bMmSM+JkhN/SnDA43HxkyvUT3Y5T8MHcUecQE9XR24+WtfxxVXXinOCSgvL8MiBuw0rzhETKYDkfOzAtNUAQbs07TjudlFqQAD9ix3qx1g12GGhEw6LJagkwBC7x33pkIt6PmNoIYErmYejtRkO9hBdhKsUr3rJcjUr5UQyAlgV2GJE8BO+aXXudpWei1hHHlgt3/kptRGgoS45Kne9pEvp3nmm8Ek1bOd7iwgT0pKErBnoofumanarQJmfZNEvrfSU9XDqB/V4Wy2eaF6sKse5GrZVprSuKA2Gm3yyI0iM+Ao26/fsSDvkLBrnxG8NAPs+liT2tDncn7ZzUe7+aUCYcrrJCxKlpecSS/OKgY76WO2fslxLsG2Xo7dWNDzW81RXSR9HBltEqjX2I0DOd7N5vd4PditNJBtsFu7jNquAnbpNU5z1+r3xkl/2elAthh5sNvNQ7nW6RuAPP8mffpPmgEnnvl+tLftQcQEKBOALkUE69dvsLQxE8BuBGv1z3T4qn4vXxM81b2T9evWr18vvNGlZzqBS0pWoUjU73PdMdkG17mA1rnWIJvld3Z2YtasWaLIQCAg4Ho+AXuDRYiYNNA+hgK50NPVjjt+8EOcd8EFIjxRbfVMzGlM3FExnRMD9unc+9x2ViAzBRiwZ6YX52YFClkBBuxZ7h3pcW3mwa7DU6MwCSoA1M3T89uBHxVo6MDIDHYYSaLCw/ECdt2j2ilgp4MSadNAbasKxMw2KQhqEdxTQ99IGwi+E5hSIaz8TMJ1Au1mYQes9LAC7EbQNxM9Ka8Kx6zAoBPAbuSxTv1ipSmNDwnYjfpUHz9q+5wAdqv2OQXsVnap88tuPtrNL/XuAT1vlpeWgi3OKGyP2bqjrl+0KUYbOfpaKTdf7Ma6EyhutuGhjyMVMputf/qmkbqRKb8zm98TAexm82Eia5daJpVjdhdMpv1lp4PZb47dPKTr9N9F3e7pOv8KdmHIsWEnnfV+tO2xBuyL5s/Bv/71L0tL2tvbxYGS+U4E2EtLSy2rJW90CeLHA7SnO7TOd59OpL6urq7UZgodvEtjQ8bfn0i5Tq6lg0mbmhaZZhWA3QCs08c0Lnu7O/D9H/0Y5553ngDsNdUzMZcBO3uwOxl8nIcVYAWEAgzYeSCwAsWjAAN2B32pggyZ3chbm76ziwNtF7LECCRYxee2A4Bq8+zCf+hQTAIwWYaEVTJcivQ6durBroJrWZdZGBMVXhmBLBWuGdVPulgBdhXiyfYRcG/e/LDwXifYTs8qGDPTQ4d1ZoCd4sLLMlUP8Ez01KFSrgC7laakl7TfqE+lnuq8kWPFLkSMXfuMxruRB7udXXIu2M3HTOYXtVuFsA6WloLO4nTd0wG7DmvN1i+jGNxy3lKf2o0Fo7FvNkd1oY3aZhWH3W4cUL+bzW8jEKzfDaTbp94dotqltlltg93apZavblzItcfJeRBO+stOB6MBT3XbzUOj30WjPiym+VfQi8MkG0fe6Sec8V50tLcjFo0aWkOfn3jsUbj33nstrSXATqFWKioq0vLRZwS4W3ftwaKWpjGx3EtKvIjHKUyLB6GQeVgWq8rLysocQVQ9HIxaJsHPWIQOak3Emk+A+Lh4Fp/Rc/I94jHxWjzHgRLfDJSWprd7krt22lbf09ODuro60X4C3jQ21BBAuRRmy5atOOqoY5Uq4oZA3ShkjATsTz79LzQ1NYsy6utqMCvZllzaXehlswd7ofcQ28cKFI4CDNgLpy/YElZgogowYJ+ogtr1Zh7plG08IMEMQKsAxsqzUm+eGh7EqOlWsd1Vb1Ajr1W7EDEERCS4lnqMF7CrsMfMEzYTwE5wjGATgSryXJehTiRgN4I5ZiFzzAA7tZnaKw9cVfVyqqcddFT7dCIe7FaaUh0SsBv1qbQhV4BdD2tjBNjt7GLAnr2Fz8kmj14bjX2rMTYewG41R/X6jfKq4UaM8tt5sJvNbydrh5E+9JnVfJfl2q1ddm1X2231e+Okv+RB1UbrnJEO4/1dlNrobWPAnr15XcglEdAmwN7T3WUK2KORMC75yIdx++23WzZlz549qVAcBNnJ6/vhfzyJ4aFhuN1xBIIhXHbJR1Kwk6Dn8y+9g/q6Kng9blRXeNDdH8TBS1sQiVofqKobQnCS6rQDqeQVbObNHItH0N+9k2LHEFdPpU3ttcL73eWKIxQYwr4L/KC9CGqfOFATLpRXNcDnG/Xep4NRd+7cKfLMnTsXu3fvxpIlS3D33XfjhBNOEK/pcNUtW7agqqoKjY2NePDBB3HOOeegpqamkIdMQdtGGyj9/f2ora0VduYbsL/y8iv4wLnnOdZIBe0SsP9z+XK0tCS84Bvr61DH44E92B2PKM7ICrACDNh5DLACxaMAA/Ys96UeS1YFASpgN/OAl/klANQ9DCcSIkb1tHbida2Hv9DBpoQZTjzY5QGE6mGuTkPEGHmwq7qMx4PdKP651ET1blcBu5keTrQkrQg6UdmRLa1pMcxlnzvRM1+A3YkHu1mfmgE9GeOZ4Lweg93ojgUqxygutx7eQgfsdnaRhjpgN5uPdp7L6l0hWV5KpkxxVoDdav2yGmPjBexWa5YqqD5nrdYwfX7K9/q6ZDa/VWhN44XqymRzzs6DXV1TjdYuo/ko55D8vXLye+Okv6zWOat10sg73shu/S4snn9TZpnIqqEE2I8//Sz09nSbAHYX/MOD+MbNN+Gaa66xrJsOl5TwmmJeU2iO+//yECKRMDyeEkQiIVxw/jmoqCgX5axdtxOhcAwlJUBnRx8O2G8h1m3cjaX7NaO+viqjdhLIJk9l8qInoG2WrAB7NBpEf+9uAcyJsdPjtTU98Ier0Nw0Fy53GdasX48l8yuwZE4cXo8HccTE7egV1Y0oLZ2Rqnbr1q3YsWOHOGSzr68PZ5xxhoD/BNgPPvhg4dFPntbd3d344Ac/iKefflrkP/7443Hqqadm1HbOPKoA9e/Q0BBmzpwpPhweHhYbL/kK8fPXBx7A1ddeN64uoc2B3p5OLHvmWSxYuFCU0Vhfj7qaRFumc2IP9unc+9x2ViAzBRiwZ6YX52YFClkBBuxZ7h0ZmoI8tWVSwYIOKQhwUKI442p+CQ702MBGh3Tq4NvskFOj8AJGB86RHWSzDkFlPfoBmE4AO5Wpe4M7BexGMdhVXfT65SGlZD99p8ZgN9qgINtUW1T4rtpspocTwC77VoXMsp5M9KS6pB6yn6T9+lB24sGuA0l5YKKVpnKDwKxPaYwS5KbxottoFoNdvbPCqn0qHJdl64DdzC6j+WU3H6k+q/ml2krzi9qhzuUsLy8FWZwVYLdav8zi/KuQ2GosGG2+mM1RXTh9zhptjKrX2I0Dq/ltVHcmgN1MA7UN+uHa9J3V+RH6JpVcQybaX1Y6WK2TdvNQznUdsPP8K8glIedGDQ0P47hTzsDI8NCY0C2Jyl3wDw3it3f+Au973/st7VEBO2Wsrq7C7373F8AVF3A5FgNOOvFYzJ+fAOAvCO/1agz7A4hGY/CV+VDuK0H/QABHH7HEpC4X3B7PqJe5y43S+BB2dQ3ij7//QwqkEty/4YYbxpRBB5yaHXgZDgcw2L8bA8MhdA/7sGFzANXVFVjY3Ixt21rRuqcbF51/CFa8tg3xaAwVM0oQCw3jmIN98JbNQWlJYuNgOiSrA21JX7s7CbKhkdwsUfuUNi7oYFO6K4BSvgH7z3/6M3zzW7cpzTNCPUYBYijaUAw9PZ144eVXMKuxUZQxr7ERVZWjGzfZ0G0qlsGAfSr2GtvMCkyOAgzYJ0d3rpUVyIUCDNizqKqEHDrYUMGChKl6qBb9oD8JEuRt+RQGgKClDil0j2b1vZpXjYOse5GTBEZhTWToAAk/9Bjs0mangN3Ia9wMAhttEkhv4rnLfik8m6V9sm2VF54OivWtQiLZLrNNB11PdTiokIpem+nhFLDLPtXj9OtevlZ6GvWpbLc+lJ0AdrqG+kWOSwmsrDTVxxKVYXZ3hCxX7ysJQiXYNNp80W0wuzvECLAbjTWpjwrp7eaj0/klN26s4nhncakpqKKsALvV+iUPhJZroQ537ca6EWA3m6O6YEbrqJwLRuI6GQdm89uo7kwAu7RLnw9O1y6j+lXArs6rbPSXmQ5W66TdPJRrjNmhzNN5/hXUYpAnY+wAO3n+dnd0YMUr/8Leey21tErGYJeZ6Nr7//IISko8mNVQj57efixZ0owjj/gPAWBff2MjYrEoysp9KPOViFjmw8NhVFWVY8miBGCMxvrg9dRTdHT4KirgeeeXQKgPcLkBlydRVTyCDZWX4L777oWvxJuykUJu3HzzzWk2WwH2UGgI/sFOvPSOC7V1DUA0hKjLh8GhHtRU1aC3rwvhUAwzqisxs7wCnhIv+gf8OKipFzX1C+H1+lJ1ReNReKR9eerLfFVDEJu8rX2+RHt7e3tTIVnocwLfFFKnIxBEuceDKqVPzGwMbtiKkRdeRzwaRfkhS1F29EEi5v3w869ixknHGF5GIJ0ONKU7FxoaGkQeAv/0kIftkjd7Pg/e/frXv4Ff/urXjrrCpcYhorEejaK3t0sAdgoZRGnu7EZUzWDAzoDd0ZDiTKwAK8CHnPIYYAWKSgEG7FnsTgkQzIqU8E2CJJlPv83dyEtX5iUwIz2yjQCLEWBX7SHPevJStoPCEvqq16pQSI3b6wSw657SVK4TD3azQzHl9dI+XVNZn9HheU49wFXAbqeHUZ/LkC+61jpgV+E9lWOlp1GMZLPwJk4AuwynIu1XyzLTVNpv1qcSnKqayHKN+lONm2zWPqtxQPUQoKdE/W1ml7RHn19m89Fuflm1M4vLSsEXZQXYyXh1XVTXL/rO6oBUu7Gu12s1R3URjdZq1ftdzW83Duzmt1HdTgG7lQbZAuyyj/RNXPo8k/6y08HuNyfT30WefwW/NOTMwP6BAZxw+nuFl3riUM/0RJC8q70NO7ZuQHV1Iq61Wero6BgTiuPPDzyEslIfLjjvA/jr3x9BideLj1x4HrxeN/70wEuoq/WhpWkuhob9qK+vw0D/EObOqUVVVQxPPfkaTjxxMerq9oPbDZS8dRtAcc7JTo8bCEfR2jGAsvggGhadC/iD6PAHsfydXegcDCAQieKmL92UZq5ViJjASD9eX92KkKseFZUzEY4E0N89hNlzarBjdycO2Hsh1m1tw5yGKnR3DWHe7Fp09PRg7zkBtDS3iDA4Mq1sfwW1vjq43B6s634Li2fug639G3Bmy3lw0+bAFEqBaAxv9vQhFI3jxDn1AmBTorsEKG3fvh3NzYlDOQm+05ghL/afrduKWl8JzpzbiFllibxmKdrejeDmrQit346S2jp4l8wFHSMbXrke1Zd/MHHHgpZovFGiOOstLS3iNUF3gvzyoN18A/arPnUVHnz4kVFLlSll7lWZyERjc2CgFytWvZnaFFg4Zw7Ky8um0GjJjakM2HOjK5fKChSjAuzBXoy9ym2argowYM9izxNAsIrlnG3vVoKJEixmsRkFWZT0sqTNAdqQIK9tJ8lJbF8n5WSaR3rbE7Qr1KR75RaqnWSXvimh2qpuhGSzDdNpfmVTt2Iri8dBsfUot2eqK9DT24uTzzrbErC3796Dwb4u26aqgD1xACjwyKNPYXCgD5+7/lr84q4/omcoiBs+dyWGR4B3V62Gx+XCSDCIxoY6xGMQHuFHH7E3nn/1NxgZpENDQwiH4nj/Ge/Dnud+gYUtJ2PtO4/DhQSkJjS579Fnoaw3BHiS3uvJQ0rXdPTjwNMvSrNbBewvvviiiHkuUygwgBff6EF5WQWC7nJEAkOorK5EOBzDzHIvYnEXorRx39UL/0gQC+c0oKO7F/NmDuKgg/aDV9Zvq9TUzkBx5SnWvgy1Q8BdwvaRkRHh2U53KLSNBFBTWoIyCumTQYoP+uGqqkAsGILbZw3m9WIJtlPd5NVOKd+A/QNnn4NXXns9ZZb4h6FxRJhR05P/eqS7K4YG+/DaqjfFAbiUmubPgy+5kZGBhEWXlQF70XUpN4gVyJkCDNhzJi0XzArkXQEG7FmUPN+APYumT4mixgOtGbCbdy0D9ikx7NlIVpx9/2QAACAASURBVIAVYAVYAUUBew92N3Zu3YTgiN9Wt87OTni9Hvzujw/BP9SJK6+4HK+vfBPrWvtww5qrgFgIrgiB8BKg1AcMDeCtU3+MwD5noaqyArt2d2L27Absv1cz7v/rPTj9zErc/+cOcRjoLZfvBVdgLhAOJDzY3Yk47D39bag6+FSUbF09BmQ+vqYVp37o4yhLhjKhBpB3s1l88GCwByveHEDEU4e2zl7UVHpRU18Fr8uDUq8HoXAQcZcbm7fswuBQCPsvXYzQ0CD2mtuPpqa94SrSkDC2HV9AGSjmOoF/Gb4m34D9qCOPxtbtO4wVkaDdhP4EAwEEAsN4/a3VKC9PxPNvmjeXATuFfHC59iEnf4NHLPkZPcsHKU2v6dnoIftH3/qw2wopoJHOprACrICZAgzYeWywAsWjAAP2LPYlA/YsimlQFAP27OrLgD27enJprAArwAqwArlX4Olnn8Pnv3QzhgcHDCtzuQiwb0ZwZNjWmHfXbcTj/3wWbsTQMKsOp533YTTefjC8DXXAdY8DpQaxpDc+D3z9JGy8+lHMP+JEAbAj0SAefXQ5DlgawAvPD+D0087AkuGX4Cubk7RB/XPbg2jlDHj6ugGvdxSyV/jwyPoATjv5JBGyRIYMsQLsw4MdCIWHgLgLre1hbO+agdraKvhKPXDFw3ChBAP+EfT2DFIwFJx0cDk8njBC0QhmNe7NkV9tR0juMxBQJ2966VGfb8De3NQCfyA4joa6EAyMIBIJ4q131qZCLS1uaoLbzbiIAfs4hhRfwgpMUwV4xZymHc/NLkoFGLAXZbcWZ6OmEmCfCj0wlQD7VNCTbWQFWAFWgBXIvQLPvfhvXHfDF80Bu9uNbRvWIxK2h4abt2xGaYkPwVAAtXObUP9fPuBuh06h3z8eoUPPR/i4qxAKDOKJZc9h9hw/qqsqsKjlONS2vgm3KxnjXISASZRLceNdS08Cdq8A+oNJ73Y3fv/SBpzzkcvEYZsE1auqqkbzG8Tzpi+HBvYgTO2MxxEMu7B6qw8zynwoLy9FjM5UjbvQ2z+ESCSO2EgHjj20SoDQcCSEWbPJwZbTZCswODgowsNQv1Mij3YZbiUfttXXN8LtKCTO2H8y+ocHEI9H8eY7a+FOjtHFTQtN77jIR3sKpQ4G7IXSE2wHK1D4CjBgL/w+YgtZAacKMGB3qhTnYwVYAVaAFWAFWAFWgBWYVAUe+sej+Mat3zYF7BROZdPaNYhTgHSLRLHNd+7cKUJzxOfOxbxLXMAfYoaHU5oW85WFGL78fmDhIrz+8jN4Z+0ADjuqBE8v78MXrr0UvtZVCYAu4GMS3Lu9eK53Bp555lnccvnxQF8/vvGPNxDzB/GVr35NAHh6VFZSPHfrEDEDfbsQpRA2AIJh4JXVUcyd14CSEi/8oSFUlNWKw1h7ewdQ5R3BoQf4hCmRSDgNsFNM8jVr1ogwHwsWLMBzzz0nICnFLT/ttNPw1FNPCQBMIPjII49MxQuf1IFQJJUPDAwI3ScLsDc0zIaLTuTVk9GmjnoAqssl4q9TiKW1GzeJw1opLWluAsMiDhFTJNOTm8EK5EUBXjPzIjNXwgrkRQEG7HmRmSthBVgBVoAVYAVYAVaAFZioAv/7i1/hrnt+h6GB/lRYCrVMp4A9MDKCPe0doJAyzd9bCtfPjUPO2Nr7ny6E79qDh37/OLoGgzjmuBI8++wIGmc34pLFcaB8JhLE0QVEo4ge/F7cedfv0LGzHZ/rWgDXvBq8He7FI+GN+O/PnAv3lgfh6V4Nz3mPiaqtQsT097UiFokIeD8wHMW6nWWomjEDpaUlCLspQAww5A+iu7sXM32DOGz/mXC5gXA0gsbZFCImkQiwr1ixAt3d3dhvv/3ExgN5ujc2NoIOgp0zZw5ee+01kffSSy9NHRZqqw1nsFWAADuFA5IHsObbg72hoRGu5PkAtsYqGVxIAPaS0hKs27gJdFgrJQLsnBiw8xhgBVgB5wowYHeuFedkBQpdAQbshd5DbB8rwAqwAqwAK8AKsAKsgFDgp7/8P/z67ntNATvl2bLuHeEFbpW2vnYPGhoXwN8dx+yqUmDvk8an8Ev3onfDajzl2g/tfSEKh454cAhzFrbgwxdeCG/Hu0DHdqB+HiLzD8WObdvwxZtvwX777IvPHnchgqs243b/iwh3DOLcuX9EuS+GmqoZOPoziYMnrQB7wis+8af8aHsJfSa/GY1MIz4haC6+EZfxP+nH1+HZvWpgYBAVFeWTBtgbZ89LjJ8Mm0Vjqbe7E5WVM/CuAtgpRAwnBuw8BlgBVsC5Avxr7FwrzskKFLoCDNgLvYfYPlaAFWAFWAFWgBVgBVgBocBnbvgCnnnuBQSGh9IgcTwaBXmlh8MhdLXvsQXssU0/B9oehPu+V4Cf+4E1y4D1LwJHfQhY9hMAbiAWAq68G3j0O8DsxcBbjwMLDwWqGoHBDuDUq4HSCkQvciNwzzCikYgIrSIPKb32czfjs9f+J3zd72JHvBH33/9X/Ox/vosPf/QT2GvJElz3tW+iq60X99/9M2zbug1XHfM2Tl3SCszYCzjpedFe8ioPBhNhYHKdEgDeKCkhbjL6Pv260eLVeuzKHq3Q+Hr5vX056ddLpOwMbaQ2J8a03/p6Y0lHr6GNkVmzGkSp9Jo8wfMZg71x9vxki0YRux1sJ+tJj67Odpx08kn4w31/FiFiPG4PmhckgP10TxyDfbqPAG4/K+BcAWe/Qs7L45ysACsweQowYJ887blmVoAVYAVYAVaAFWAFWIEMFPjUf30WL738CoIjflAc9WASqtNrgn4EKft7usR3Vim2+iag40W435kBXP8UsO4Z4J6rgH1PBi75X+CJHwDt64APfx944R6g+XAgGgRe/D3QshRYdDQw9wCgoQn474PQevWzqK0sE1USIL3go1dg3332waxZ9XCXV2Gwqx1+/wjeems17vrlj/Hlr9+KCy+9FG27u7DhndUY7ngDRzYP4hOHrwXqjgaO+VsGqnDWYlCAxu7IyIgIGZOvNArYZY3Jw3gVA4zgD821zo49OOGkk/DnvzyQAOweD5rmzc2X6QVdDwP2gu4eNo4VKCgFGLAXVHewMazAhBRgwD4h+fhiVoAVYAVYAVaAFWAFWIF8KXDxJz6JN954E117diMWj42Jw06QMhL0g0JvWAL2lZ+Ca81LcH1sBVA6w978tc8AVbOBhQeMzfvYt/Bm/anY+9CjgcgIbvzyt9DX34/y8grMmd2ILn8M1aVR1Dbsg7deX4Z43IXO7k5cdPHFeGvlG9jZMYLrj30Dazsb8PnjVwJzzgYOu9PeJs5RVApQOKBgMCgOPc1XGgvY00H7WDsS/3Sksws62ltx8aWX4ns/+KGI41/mK8XcxsZ8mV7Q9TBgL+juYeNYgYJSgAF7QXUHG8MKTEgBBuwTki/94s2uww1LWxJfmcVauChWgBVgBQpLgVjvALbWnSKMqrzwdMz+yx2FZSBbwwqwAkWjwFEnnoaerk70dLYbHnIaRxzzZ9fj7bfXWrY5uuITcC37O9xf7QP+8W2grB6omQNUzAT2rAPKfUBPO+ApAU67GvjJB4C9TgaOvATweYHuHcBL9wLz9wU8HqxcdjsO3ysONL0PH7zLheOOPQYr33gDe++1F9oGwogMdsHjLcPeixfg1ddX4VNXXoY/3f9XRCNRBMKluO0Dz+E3Lx+IH7//RWDRJ4ADbi2aPuOGOFOAALsA1WWJOyHykcwBO9WuBotJ/yejBOzXf/7z+OKXbkI4HEZFeRkaGxLhbqZ7YsA+3UcAt58VcK4AA3bnWnFOVqDQFWDAnsUeYsCeRTG5KFaAFZgSCqhwXTWYNxanRPexkazAlFPgmJNPR3vbHvR3dyUAu/aXLEHKY488BI8/vsyybdFXL4Hnb/cDd0QSgN1XC4z0AnXNQNt6YNtzQON+wIr7gO9tAe67ATj8o8CBpwMr/w64vcBbTwCVFUBVLR5++lc4sKUUMy96Hh+/+iv4+pdvwE9+fifC4SBmzZ2Pvu5OwStvuP4a3PqdH+Haqz6B3/3hfhHSJhYH/vLxf+Jjv38v7vvYE8DeNwJ7f37K9U0xGhyPRIBoDPFQGPBQfH23eKZDYl0l3vQmx2KA203B1Md1iCyFNSLAXgge7EbAJy02uwvobN+Nz91wI77wpS8lAHsZAfb6YhwGGbeJAXvGkvEFrMC0VYAB+7Ttem54ESrAgD0HnSpBOwOmHIjLRbICrEBBKdB6xKUIrnwXcr0bWf4qdp9xLRb1PAN3bXVB2crGsAKswNRX4MgTTkFXexv6+3rGeLC74AIB9g+d9378+td3WwP2ly+E58G/Az+IOBMlEgbiMaDEl8jf0waUVQAV1cBvPoUVsZU4alEUj0f/Bz//5Z247OIL8dA//knBNADExKGp8XgM373t67j+xq/gv7/xZXzvhz9NAHYQYH8In/jTB3D3Rx8H9v020PJJZ3ZxrpwqEFi9Af2/eQCVHzgRkU27Edy8HTXXfBShtzai8rxTEkA9mbp/cBfqrvs4Irs74KqcAf8TLyCwah0abv0MAi+uhP/Vt+Guq0LdZy4ztJkAO4HqyfBgtwQ84qTWsYegEmC/9/d/wCmnnSbOPKiprkZNdVVO+2OqFM6Afar0FNvJCky+AgzYJ78P2AJWIFsKMGDPlpJKOQzYcyAqF8kKsAIFqYDRekeAvf6718F3+P4FaTMbxQqwAlNTAYLRR594Kna17kDAPwwC6noiwP65667CN77xLctGRl94P9yvvgnXF3ab5xvuBlb/Azj2CmvBLi/B5tMORFN9L+545wa07WnDwvmNWPXWO8nrCE4mAPvtt3wVX7j5m/jWLTfjju//RGwI9AVK8c+rf4cbH/1P/PDM3wEH/QqY/+Gp2UlFZvXIG2sRXr8NnpkzEHxzHSIdvZh55fkIvPEuZl7xweQGSqLRgZXviE2YeCQK35ImDD27AqFX3kbdrdchsrUVwY1bEBsMwF1Zhqrzzhjj5R6JRASo9vmSmzg51rKvrw/77rvUuBYB1Y1S8hDUeFwccnrPvb/DaWeckQDsVdWYOZMBO6nGgD3Hg5eLZwWKSAEG7EXUmdyUaa8AA/YcDAEzwN53xz3o/vJPRY0En2puSvyDTQ8to34nzdux5FyEt+waE9+YrqX8Qw8sF16kRuUaedLTdfOW/QLlpx89RgG7UDdWder2EmBb8PofxMfSs1W1R9dK1WjW/30V1Z++wLFGZvpSAVI/tbHUdtLAyi6z4SHbQHGnKUSGHnfaSEO1b2Sdavl8x0MOJiMXmXMFnGwoWs1N6QEv56NqsNW8tVobaa2ka5s2P4KSxfNTa4icg5muRWZrpbTBqg1q2yk2Pa0VlDqvuh0Dd/4t5flPn8n1RK4FZtdS3vHUmfPBwBWwAjlWgGD0MSedht2tOwVgN0rRaAQ/uON2fPKTn7a0JvbsiUDHINwzLgDO/vrYvDtWAu8sT4QDOfOL5mUFB9H+vXNQe+ODGHrkUHzztcvRNH829uxpx+62duH5S4eaulz0DHzlS5/DLbf9AH/400/w1AtPw+N1YyBQho/53w/P3FuAzp8BR/wemH1WjtXk4vOtwMjLb6L82ENNq803YH/33XU4+eTTxhXOJhaLoquzDU8sW44DDjhA3IlRVzMTlTMcHBicb+EnoT4G7JMgOlfJCkxRBRiwT9GOY7NZAQMFGLDnYFgYAScJU9TqJOwxgrEqsDX6XgIYo+8kmLYCXxMF7LpsVjCc8pK9OtQiuES6yO8nopHVtVS+kU5mgF21y2x4UHsy7RfZ32blM2DPwWTkInOugB1gz3ReG23AqY1QQbzZHMwUsOtrEXng03qlJhXWq59brQMSgqv5Jaw3AuxUFm280lphde1468z5YOAKWIEcKzA4OIQTz3wf2lt3IhQKGtYWjUVw3+/vxXvf+35La6JPHwFXdS3cd78E/MIA1seiwKYXgHuuBL69Oc1TOa3gW/8Drxx0PY457wpEH16AD/3lXLz/1GPw6oqVGPYPIxyKYu6CBnR1DCAej+DaT38S3/zOj3Hv7+7AW++uFkXF4h6cHPg2aqLbgVgIeM9jQO1YB4gcy8vFT7ICBNhpE6m0tDQvljz77HO46KOXjKsuCdjfXvsuqqsT4eAa6mpRUV4+rvKK7SIG7MXWo9weViB3CjBgz522XDIrkG8FGLDnQHEj4ESfUTxiiktMSc2j55demxJK995xr/C0pkQe8OTVqAJ2HTjJeiYK2GUdOgiics3qJE/69o/cZBiPmTzsCVwZbQ5IYE3epgSyMtFI5jXTVy9LvjcD7Cq8kraqfULXS89S+b1Rv+ht0TdUzPTNwZDkIlmBnClgB9jN1j7y5lbXCrl2qLHb9bLVtYcAuNnamClg1+c8vVfvvtHXPCmmvt7pbaB1gtY9aqu+7pgBdtl+s2vprh4r3azqzNkg4IJZgTwpMDQ0hBPOeB9279iGKB0+SUn7SzYYCGDFSy9g/wMOtLQqtvwQwDMTrpc3wXXZY8DC/zDPf30N8JO+sd/37ETg28eh70tvYk5jHfwP7Y2KJT8DFjShx9uA7/3w55hZV4W99mvGo399Dvse2ISvfPqTwDvP4dGgDzGK605NiMewT/gJ7Bv6BxAdAU5eAVTtkydVuZpCUYAAO3mCl5SU5MWkP//5flz/uRvHVRfZ2tPdjtVr38XMmTNFGQ21NQzYk2oyYB/XsOKLWIFpqQAD9mnZ7dzoIlWAAXsOOtYMsBMYIU9vSiqw1fPrYQJUE6WnpQqpjbzHVQ/r8YaIsQLsZnXqoFlCJblBIAG7BGCybWY20vdGbdE1Ig3N9JU2yLLkeyPAbmaXDth1OGbULwzYczC5uMiCU8AJYLeam7JBBKLJa9spYNeFUOdgJoDdaM5Tm/RwW+p8NusEozaoeVVQr68h+qadXocZ5M+kzoIbPGwQK5ChAh2dXTjznPOwZ+d2UCiYscmFEb8fe1q3obq6xrR0iiIdX3YIUFojwrZ4fvU88OfRQxwNL3zqR8CZN6R/9SEX/v2FV/CeY48Gwn3Y8uBZaJmxBe54AJv/41Ws2bIeg/4B7NN8IPZ07kQsHsPZse/CW70Ym+KXAL1/RKzmEsQDq+EJbcE+oceB8ABw1magbE6G6nD2qa4AHXDqcrng9Xrz0pSf/M9P8O07vq+eX+q43kgkjJ7uDqzbsBEVybAwjfX18Pny433v2NBJysiAfZKE52pZgSmoAAP2KdhpbDIrYKIAA3YHQ8Pqdnyjy80AuwpsjAC7WpbTeN1Ulx1gl+Xq+exisI8HsJt5ZeqAnQA5JYpfTsksLISMWWzUBzoAM9OXyqfrdeBtBNjN7NIBu1EICbUdRvVJ+2ToB9k2I80cDEvOwgrkVAGn654TwG41N60226zmLTXe7CwDvUwplFEMdqM5b9R2K8Bu1QbyNifPdpnkuqPOewnJ1Y0Iym92LX03njpzOmC4cFYgDwrsaWvHWeeej7ZdOxCLRpM1Kn/KulwYHhzCyFC/pTUE1eNPHw54E/GiAzGg4s8vA3cmPModpf/y4dkLn8JJJ50ooCieOQnL/70Spx9WBYT7sWbpi9iyazsOO+J8NARexT/fboXX68E5PR9P1Dv/TmDbucCix4CuHwKBdSJeO0KdwDl9gIdjWTvqB4tMpz75bwyGwqSqkFZsrNAjHk++TsTFp89i4pneJ76jWyPoUFq57SI/E6PN5YIrTk9xuOGC201H2LrgcbnhdgFelxteN70HSjwelCQ/K3W7ku9dKPW44PN4cVxjLS5bslDUmG/AftOXvox7fp84J0kkmz0m9VBhAuzd3e1Yv2kzKioqxOWz6uvgy1N4m4mOjVxfz4A91wpz+axA8SjAgL14+pJbwgowYM/BGMgGYJfhCcxAUSYe7GoTJcAhG3MB2CUQ0oG5DtipfvJUlXBrPIBdD+FgB9j1sDZGgN3MrmwCduoPo8MbOQZ7DiYjF5lzBXIN2M3mrdXamAlgN5rz2QLsRuXogF3tIDoQmtY1SlbXChCTPMhVXm91LofRAbI5HxhcASuQAwVSgL11h4hVrSb6g5ZAd293L8Ihv2Xt8VgQ8WdPANxlqXx7+iKY/9QbwPd2AZX15tc//DXg/tux/OZ2nLC0Eb7hjcDrl2HV2l1Y2hxBqZsmaD9eX/IUtnfsxjnNfSgZXIMHOo9BTWUtzmz/IOIzD0fsqL/B8+g8RC8IwvP8sUCwjTAvEGgDLrAhnTnQthiLPPax5xER44RGB2kqn81am/yeNkwklU8bZMl/NhGVp7JEdq1cca3af8lrUnkT45RAPj2fvWA2vnnofqKWfAP2Ky6/Av98anQDWBhhMPRUsC7lCIeD6O/vwbsbNqI8GXe9saEepXkKb1Po45UBe6H3ENvHChSOAgzYC6cv2BJWYKIKMGCfqIIG148XsBt5jEtvZ/ndRELEqHblCrA78WAngEQem07C2JC8RvmM4sLbAXbVO1QNtyC9YK3sMgPsZlDcyoOd2qR+zx7sOZiEXGTeFJgoYJeG6vHM5Twxm7dWa6PTEDFmc16/M8ipmHobjELNGHmwy7bK9U6+1+/SMQLlmdTptB2cjxUoVAU2bd6CCz52KdpadyCuAXaymYBlT1cvImEbwB7uR+zF9wHuEriSMJS44kAwjp5nNmFJexvw/huBWS1AzXwg6Adeuw944zFsal6IF4MVuPT0+XAjjnAkin+vXI0j9/ahqoLoOpHSXryw4B/o6u/D+dUPC1sfHPwg5jTMw/GbT0R8wUcR2+dr8PxzKaIfjcPz6GzA40nQTQbsWRt+hz3yLDzkUp4Gy3XYrr6nqkcJcyQWx2H1NWjwleCB7btR4vagxA1E40B1iZe2QwRMl8A8HeBbwHwJ4V3AOQvm4BsKYHe73fCIsZD7dNqpp+Gtt9fA4x0b890Vt0A+LiAcCiIY9GPN2nfhTUL1OY2z4M2T7blXZ2I1MGCfmH58NSswnRRgwD6depvbWuwKMGDPQQ+bAfaam64QcX11mKLnV2Px6rHG9Ti9RgDH7JBTPSzNRDzYdfAj69RhMYWAoTbQwaWRLa3ikFNKsm617dQ2Al4EkTLRSOY101d+r4fI0T3Yzeyiz+1isJPtlMgGWZ/ueSs104EYA/YcTEIuMm8K6OuXnPNqeCejuUlrAG20yTljBsXN5q3V2ugUsJvNeWqTajPNfwL90lYpLm3OWbWByqG1j8LL6OuC2VopY9CbXVt70+XjrjNvg4IrYgVypMCmLVtx/kUXo50Ae5qXcKJCAp2d7d2IxwKWFsQCHYi/fAFcLo9gosKbOIlWPR4XtrSFsGMgijkdXSgNR9BeU4MYxcb2leDQJZXwRbaBDlMdDsTg9bhRXeUCRMSa5J/VoR78a/5jGAoGcC6+D1TshT93nYr9Fh+KQ98+CPG9b0a88Qy4nz0Z0Q/H4XnInYy5HgeCHcD5MvxNjoScJsUe+PenUe4lWD0KuwUMp/aneZ6TN3rSEz3lkB4HRfk/saEGFDho/6pKVJd6UVviRVmJF9euWCNeG3vHG0F7BbgrHvLnNc3DVw9JHGhLHuz5BOxLD1iKXXvozgmgtLRM1J2W5F6DAf0Z8Q8jEgli7br1KcA+e1YDA/akgAzYp8kiw81kBbKgAAP2LIjIRbACBaIAA/YcdIQZYKeqyONZekxXXng6CELp+dX3MuSKDB1glVeCWwmG1LxqrGLpET4RwC7botept02FYLoNEjjJslR7ZbkyDIxVu/VydBuMDg808mCXdujl0XsdsEv71JA7+vVmMeJ1z1sG7DmYhFxk3hSQ41eOd6MDiI3WvhkXniFijJtdZzdvrdbGTAC7HlpFv2NG3jWkzmcprlwHrNou1zCpk5kHu1x31PXb6Fpac6x0o7XNrM68DQquiBXIkQL/fvlVXP3Zz6UD9rQQ7C507mlHPG50AOqoUbGRVmDFxSCsTlyVom7LYuIivnYy4nbS+dlNQJQew9sBAe9t/jkc6sZT858Uns7vG74eqD8Z9+05CkcfejoWv7IYOPxnQNQDvHY58OE48FcXUDE3YWBkEDh3MEcKTq9i935wGWpSMcH1EDFW4WIS/Usx2I+dVYfBaASvdvQJWC9jq5N3+2jSy0qNplEAT+MnUWjyMgL9cVzUMg9fPGgUsJP3+hjQnaNuq6utQ0yM5YRttPlQ6vPRrEjUqDYjzQYX/P5BlPlK8NaaNanNrrmNjYnzCDiRDtSptFOmP+jGB/qMnuVDHAMgjwgweJaK6gF8OJYUjzVWoAgU4FWzCDqRm8AKpP66S5dCnd/yLy79mdwb6DN6lg9yD6HX9Jz2iMfjG6ab2kaA3SgmsFXMXN3rUWpIcIYAsnqtDHMg81iVq3pHTgSwm9VJNkjAJu3RDxbUwTPlI5vlQX/qeHGqkZm+RocgquWrseHN7KL8OmA3aqf0tLULEaQCMCqHAft0WyGKr716vHB1LlmtfXZrhZlS+h0wlE9dG50C9vGsRbpNZm2gfHIzTb3GCrCrmxNW1463zuIbedyi6abAQ/94DF//71vFIadGSXiwOwDsEf92uFdclihCxsNWgoOIP4aFl7EbrmgfXCM7AXfpaJWCp4pTLg1iVie80P+132tww4uTd54PzL8I97cdgtOOORcjD+6Fu5cdibOP3obDD9iNHz9wChbU7MKFp2wCIm4gHgXObp9uXZuT9i56YBkayksAEe4kySJTMdJVKK5+n8ia+ESNsy4GRfookeMgZX3y+1QIGBmPXfs8mZ+I6scXL8T1S5eIT4LBIEpKSvIG2GdW18DlIS/89ESQv8TosNIUzk0C9rJSEWJG3k0yt3EWA/aklAzYczKluVBWoCgVYMBelN3KjZqmCrAH+xTveD1ETD6aMxl1jrddErAbxUq3ikM/3vroOgqDI8H9RMrha1mB6arAZMzb6ao1t5sVmEoKPPLYZ/nw6gAAIABJREFU4/jqN7+lAfbRP2Vdbjc6d7caho9R2xnp3wD3qk+lxdsmz3XyFXFHh4HoMFyhTsA1Fj6m6yW9ouWniff9B9yLX9zyU8xefCiuPOq3iDX/J774mQcwf5+D8bGTX0Y0WIrayiBmVASxZlsjgiEPFs/vRW15CPBUAGdtmkrdUrC2fn7FanhdbvgjUQxFouJ5OBLBSCSCQDSGkWgMoVgUoVhcHIZKTun0iCOGxJ0MCa9u4U3kdsEDV/IZ8NDn4jOA7nAQo4dCrIw54FTeHTEW6EficVy17yJctW+L0DAUCsHr9eYPsNfUweXSwsKMAmIR+sUoHjy1tq+vG9VVlXhTAezzZjcW7FjIt2EM2POtONfHCkxdBRiwT92+Y8tZAV0BBuxTfExMBuyejDrH200M6sarHF/HCkyeAjxvJ097rpkVKGQFbr/jB7jvgb+KQ06NQlE4Buy7HoP7nS/CFSOgXQpXcE/iBkw3Hfao/mmsAXQ9EsgYsZL5PT5gBoV8cQH9BMtjwOIPJ4D9ul8DpXXJK3VAT8Gw64HT3y7kbmDbMlBAgHwC+rEYhsNR+KMJ0O+PRDAQjmDf6hnYv6ZalEge7KWlpXnzAq+pqQOSgN0M8NA8K/GRTaMgnl739XZh7tw5eG3lG2JjgBJ5sHNKKMCAnUcCK8AKOFWAAbtTpTgfK1D4CjBgL/w+srRwMmD3ZNQ53m5iUDde5fg6VmDyFOB5O3nac82sQCErcNsd38efBWDfaQzYXUDnnt22HuzhCIVAJmAYA+LJhwyBnDgBM/EQ30URj4XhiofgigaA6BAQGQJC/XDHBoDwIOLhfrgivXCF+xMx1JPPruhgIm/SKx7REEDx4alcUR+FIHEnPeXp2QPMWASc+kYhdwPbliMFAoEAfBQDPU9xzGtr683PE9D+hUie7N5Sn5gWbpcbXZ1tmD9/LlauejMF2OcwYE+NDAbsOZokXCwrUIQKMGAvwk7lJk1bBRiwT/GunwzYPRl1TvFuYvNZAVaAFWAFWAFWYIIKfP5LN2PZv/41BrDLP2bp0MjA0CAGB60PCQ2HwxOyxBkATVolYGnyof/VLWC+hPwE/eMCrnq8vgnZxxdPTQVGRkZQVlaWR8DeMFYoG9JDHvYeTyna21px/PHvwd8feRihUFiEkplVJ+/MmJr6Z9NqBuzZVJPLYgWKWwEG7MXdv9y66aUAA/bp1d/cWlaAFWAFWAFWgBVgBaakAh/9+JVYtWoVejrbDSEkAfbZ9TVYs2atZfvyA9jHJ7EA7B6K7M1puikwKYB9HGSHxmdPVyfOu+B8/Po3vwXNJ6/Hg4a62unWZabtZcDOQ4EVYAWcKjCOZdhp0ZyPFWAF8qwAA/Y8C87VsQKsACvACrACrAArwApkrsBFH78Sb656Az2dHaOAXflLNhaL4T1HH4KHH34iZ4Ddmfd65m2TVzBgH792U/1Kv9+P8vLy/Hmw1xl4sDsQkcZob08XLvjQh/Dru34jAHuJ14u62hoHV0+PLAzYp0c/cytZgWwowIA9GypyGaxAYSjAgL0w+oGtYAVYAVaAFWAFWAFWgBWwUOCQo9+DkaEh9PZ0KhBy9E/ZWCyKiz50Nn7+87tyAthzDdfJaAbs03cKDA8Po6KiokAB++g8SwD2Ttx62+245tprEY1GUeYrQ3XVjOnbeVrLGbDzUGAFWAGnCjBgd6oU52MFCl8BBuyF30dsISvACrACrAArwAqwAtNeAQLsg329GBroJxI9Ro9YNIobP3cVbr75lqwD9nzAdQbs03uIFxZgt0Y+fb1duPX223HNNRKw+1BdVTm9O1BpPQN2HgqsACvgVAEG7E6V4nysQOErwIC98PuILWQFWAFWgBVgBVgBVmDaK2AH2CORMP73h9/GpZd9MquAPV9wnYx2u93iwWn6KTC5gD0TxBNHX283fnXnnfjQhz8MCs1UOWMGKsrKpl+nmbSYATsPBVaAFXCqQCarr9MyOR8rwApMjgIM2CdHd66VFWAFWAFWgBVgBVgBViADBQiw0+GKwRG/4VXRSBgP3HcvTj3tvVkD7PmE6wzYMxgMRZg1n4B9z549OGDpweNUMQHYn3jqKRxxxJEJwF45A+U+3zjLK77LGLAXX59yi1iBXCnAgD1XynK5rED+FWDAnkXNN7sONyxtSXxlFmvholgBVoAVKCwFdp9xLUaWvzrGqEzXvqEHlqP9IzeJcjK9trAUYWtYAVYgFwoQYO/uaEcoGBDF63/EhsNBvPT8M9hv/wMtq6dDGZ2kfMN1ssnr9ToxjfMUoQJDQ0OorMxPmJVVq97EqaedMS4V6ayDgf5ePPrYYzj2uOMEYK+qrISvtHRc5RXjRQzYi7FXuU2sQG4UYMCeG125VFZgMhRgwJ5F1RmwZ1FMLooVYAWmjAI7lpyL8JZdY+zNBJKr6+einmfgrq2eMu1nQ1kBViA/CiQAexvCwWCiQu2vWIrBvmn9OsycOdPUoHg8jkgkYmvwZMB1PuDUtluKOkM+AfsTTzyJj1186bj0lIB9V1s7SktKRBk11VW8OaSoyYB9XEOLL2IFpqUCDNinZbdzo4tUAQbsOehYCYoygUs5MIOLZAVYAVYgLwpIwC7XPILt9JnTNZDXzLx0E1fCCkx5BQ45+ni0t25HHHEVZY1pVzzuEjnmz5uPpqaFaFq4EC3NzeJ1c3MTmhbOQ0N9g6kekwHXZdx1jr8+5YfpuBuQT8D+29/ejRu/8KVx2RqLRjAw0If2zq7UeQEzq6tQwndfpPRkwD6uocUXsQLTUgEG7NOy27nRRaoAA/YcdCzDohyIykWyAqxAwSpAa17J4vlo2vyIsHE8gH3B63+A7/D9C7aNbBgrwApMvgICsO/aAfJCn1hK//PXZfCv2zlz5qCpqQnNC5uwkMD8woUJQN/UhMbGWROrXrtaheoM2LMq7aQWJsep0w2bfAL2b9/+HXz/hz9yrI86Regw4cHBfnR0dcPtTnwzs7oaXo/HcXnFnpEBe7H3MLePFcieAgzYs6cll8QKTLYCDNhz0ANmgL3vjnvQ/eWfihrrv3sdam66Qrym/PSe4g8HV76b9p0EVbqZ5BlqVh7FQqaYyDKVn3405i37Req91QYAfUd56RpKah3q57o9RuFxZBuldyvBM4Joss30LD1cB+78Gzqvuj31nsqr/vQFmPV/X02zmwBeZEuraJ/qHWvXJqNultdb6a9roPab1NnKjtYjLhV9atYH0i61XPmZkW7yOyO91faosFP2IX1vFcbIqq+t+pds0sec2rc5mGJcZIEp4ASwm61X+tw3apqcC5UXno7Zf7ljzFpmNo/sxq3ZmNfXExljnuaQk3lP9mytOwWx3gHoNqvts7LP6vdCLcNq7TDSy+y3xslaZ/abUmDDkc0pYgUOPuo96Ni9cxyA3R6oj0+20XJV5D979mw0CxhP3vNNieekJz19pyaCryqAZcA+vp4olKsovn80Gh1jDvVxaWlpWl/rmfIJ2D/72evx+z/8yVS2McBH+YAAu394CO0dnan2kAe7hwF7Sk8G7IUyI9kOVqDwFWDAXvh9xBayAk4VYMDuVKkM8hnBXoLHBJKMwIgRZCGwTIDZDLDTd2blGcFOqlcFsOp7HfhIkG50cCEBboK3ejIDRXJDQc2vgl6ngF2FxDrgkoDOqk1G3afroeaR+lv1m50ddhBct0mFYVbX0nV2ZauAXR2PZoCdNgD0QyrVvrYCgar+ej9nMG046xRWgMaHuomke7BbzSNaI2h+q8loM85obBmNS7t5JIG01fqWCWA3Wn/s5q9si9m8Iv0y+b2wa3O21jp9iDoNATSFhzabXmAKHHzUcejY3eoAsOceqAtplGrG+w/khDN+4mp63djYgIULm9DSTA8KadOMlqYmNDU3Ye6cOQXWI2yOqgDBdYrvb+Wx7vP5TL/PJ2C/6KKP4ally1PmWwF1vZfDoRD8/iF0dHWNAvYqBuyqTgzYeW1gBVgBpwqM9+8Hp+VzPlaAFcifAgzYc6C1EWCnz+jQPjq8j5IOPVU4peY1C7VgVZ4EvzogJc9PAjF23t4SsFM+HXTpnti6fHSNhNPkkd/+kZtSYF/aRRqQdyclp4BdeoMaeZCqkMoI+OjtlbBPhU5m+jvR2QhekdZq26UW8vBG3SY1hrWVbvLgR7pelqVuPsixJQG7utmiaqPHzLbra91Dmd5LUGmnbw6mGBdZYArYAXareSTno4TE6tik8dt7x72pO3AkjDfbLDQa1/pmkzpuzda3TAC7vv7o81G32ajr1HVTzmGr3wt17cxUr4msdWa/KQU2HNmcIlbAGrCP/klrFPJlfLJofyZbv82gCouC9PA3cSgR50f95MWreFxA+UQoEhcaGhqSnvPkNd+ElpZmtLQ0CUg/f968DOzjrJkqEIvFEAqFHF1WVlZmmG94eBgzZsxwVMZEM51w/El4Z+3a0WIyIDwE2H2+EmzYtDl1fc3MarizN/Em2rxJv54B+6R3ARvACkwZBTJYfqdMm9hQVmC6KsCAPQc9bwbY1ZAnKhQxgisSoFgBdrPysgnY9VA2KqyyA0VGYInaSgBfhrBxCthVoKt6juse/uMF7HJTQMItqT/Va6cz1WlnB4WJoXAxZoBd3UCw0o3gmD4mrAC72eaDEYi06msG7DlYKIqoSH2e6GPUah7RRhRtKumhlozuljEKJSXnKj2r80jOZSvAbjbmnQJ2o3mvb+A5CYFj9Btg9Xth1WZ1WBnpNZG1jgF7EU3aKdqUA484Bp17dqW7jtO7rP7r1NgtfWJVZEDmDeLLp7B68rvE+zhccTVEjRaXnuB7qp9dCfd4SnSJUkcC0AP1tXVoaqEDYBegpbkl4Tnf0oRFLS1YuHDBFB0x+TM7GAym7qwgD3byZv/3v/+NRYsWCS3VcwNKSkoMw6n4/X5UVFTkxeh99tkXXd09DutKH7/BwAhmzCjH+o0bU9fXVFdbeu47rKhosjFgL5qu5IawAjlXYGJ/X+TcPK6AFWAFMlCAAbsDsVRIKbNb3RpvBthVmJMNwG5WntMQMbItOnBRPdh1eTIB7DpoksArU8Au45hLzVXALj3hKdaxCp1Uu+08rK02OFSwT2Xq3qIyFryZHWbg3WhMyf600k2GclFj0JsBdop3T3ZJve082K362gqwy/6Rd0gY2e9gmnGWAlMgk3XPCWA3W6/U+OZSArkRp453VR6rkCd2G0X6nRdquXJ9M2q7XF/s1h+j0DNma5PaXn0dtvq90IeK0dkQZnpZAfbx/qYU2NBlc4pYgYOOPAYdu3dnEahPgoe6Vf9YwXW6zsC7XRQn+LkC2JMvE37t4sJUrdLzXTUjvVi1HP26dOMlwq+trRWHwbY0NycOhqXwNi0tSQ/65iIekaNNCwQC4g3FWd+yZQv6+vpwxBFHoK2tDXv27MGBBx6Yis3u9XpBDz3lE7DX1tbD5Xab9I017gmM+FFdXYl1GzakhhZ5sHMaVYABO48GVoAVcKoAA3anSnE+VqDwFWDAnoM+mmqAnSSQ3pIq2DKCTJkAdjPPVAK+/uUrxsRdJjvMwJkaykEFXGSjUcgZtVvzAdjN7MgEsMs2WumWCWAnDaj+XAN2qkduPKi6c3zmHCwuBVqkvhFl5MFuBm+txrt38QIxtvRkBdj1sC9WHux6uZkCdqN5PxmAXbbZ6lBsautENxPN+qFAhyWbVYQKLD3iGPR27EEspnlrZ9TWSfZQ12xV/xCXoV5Gsyhe6GkUPOmRrlxsBNhFOYrH+li47tLi2Y/1gpe2xBMUP2Wa5h+fCFczmlnJRy/Ty1VtrZlZkwDy0mu+uQnNIrRNCxYtapkyXtHSg53gOm041NfXg8LGkDc7wfdVq1bhhBNOEJ7theDBng7YM8M7BNibmxfi1RWviTZSYsCePrEZsGe0KHNmVmBaK5DZCjytpeLGswIFrwAD9hx0UaEAdv12frOY2aq9OmBXvR2dSKUCHDtPbDX2MgEiCo2igjMJ/aWHtrRFAna6hkKvGB2aqtqaa8DuxA49rrqVTXa66WEfzDzYCbbRGIhsaRUheew82K362sqDXYI7CSfZg93JTCmuPDQ+5B0M1LJMALvVeKc1Qc5xKtcuRIzR+QpWgN1szDsJEWM274088u162wh823mwy/mstlm/2yfTEDF2Huxmvyl27ePvWYFsKXDl1f+FF154EYN9PRnGhSkwT/UxQW4SCqX4tTQ3DVoT4nYlUbU5sE4UpFWghpZJxmtP1KeEjUkzINljybxpIWqSttG1aaoKW1NfJsxQ2qGOgbSNhDFe+zIAjoHHvjaQqqtnJr3kW4T3PMWcb25qRsuiBKD3eDzZGnq25djFYCeoTjHaCbgbHXRK1xOkLy8vt60rGxlqaxssPNjNayD7h4b6ReigFa+/PgrYq9mDXVWNAXs2RimXwQpMDwUYsE+PfuZWTg8FGLDnoJ/NAHvNTVeIgyEp6VBbD2sgD7izisFuVp5ZDHbVS51skIBGD1ejhohR66B8VAZ9ZpasADuFcaGQJUaxlY0gsRqDWNVLDYGjh7MZbwx2M/2pXjudSQvdDnpPYFBqJftRtl0fI2r7dUio66Z7/BppJ/vH6FBY+s4oBrtVX5O9+uGIUjN984ABew4WlQIvksaHOveMALvZPDI7c4DmCgFjGv+ybLOxbvW92bjV57a6vjkB7EbznuzQxz/ZTMnpuil/H6x+L9T1W9VEj0FvpNdE1jodsKtrdIEPUTavSBQY9g/jpDPPRvvuXYhGI8lDPmOIRRNetKOxY1zpns8ZhEC3l8rYA97uOut/QBM4N/ceF2UnoblxiBeVqCcwtx63XRahViPrTNmWgRd6WrgaJSRNQgdzSJ7G9NNiyo9eN2qr2Z0KmeEIo9yVlZWjcD7pMU+e8wLQtzQLL/NMUyQSAT2skpn3ejQaFd7tZgegZmqLXf66ulkZblLJKZYA7Afsvz+ef/HF1NybWV1lV+W0+p4B+7Tqbm4sKzAhBTL7RZtQVXwxK8AK5FgBBuw5ENgMsFNVKvCsvPB04fWp5pewUsIVK8BuVp4O2CVkMYLRKqyWnuBG+aQnpApnjKRTAbssW7ZThz/q9XaAXf1et5nKMdJclu/Eg11qqetvBPZle6zsoH4lEC71Mjp8Udap22+nm+5NbgYddY9/Ow92aY9RX+shQNT3utcsA/YcLCoFXKS+WUOmGgF2s/VKHgAsYa06V+RmEp0nQB7j+lx28l4HykZ38uhj3ilg10PV0Hu5hphtaNqtm3brgVWbM9FrPGudBOz6b0oBD082rQgVCIcj+MwNX8Bbq99GV1c3orEYPB63gIXxaBSxaBRutwsR8TqCOIWwiMcRS57mSd7TaeFUpLO34Ump4yfz9v9gTs+RBtjHurKnetIshvpoaRqqT/Ne1wfE2HjrY7zQ02tOvFPtyxSSq8xcAn0ljI0oXq9jHOPYVH/7jrGtjQ4iTcSYH/WclzHn589fIMbfGKXjceG57jaJez6VAPvgYB+OOPxwLFu+PBVXvrqKAbva5wzYbacRZ2AFWIGkAln4WWItWQFWoEAUYMCeg44wgr1GsXFVOCPDDUhz5HdmgN2qPKNDTvUwCXqzKY45ec2rIWIk+FLz2sXV1kMdSFgmyzAD9HaAXUInAm3k0UphGHRwRnnG68Fup7+RBlJnMzus2i7HiFqu6h1qdq3Rdbpt+vhTY9bLvDoUteprsw0jFVSqca8ZsOdgUSnQIs3ijetj0mq9orx6DH+jOUX55BkEVjHYze4SkWuILDuTMa+GfbGb91SPPn/tQm3p66bd74U+HHTPcvm9kV4TWevUeu3O4yjQIctmFYECBMcJoocjUUSiCY/hdevWY/uOVvT09WHjhg3YumMHBoaGEQwERFgOCr/hHxlBNBJBOBKBOwnTo7EokATwBDhjsSjisSSgJnAsDw9NguDEZcb/FLbzUDeUXrnINIa6uNAibEqa87qST1wmaXYytEyyTYkidY95A693ar+S1zDiiwTs2peGkNwgHIwTT3u7YWsLJ2wz2NUgv594QeVlZWhubk7EmU+GtSE4v3DhAixcuBDVeQq1Ulff6LTRafkoREx/fzeOOfpYPPnUUwKwuz0eVFbkJ7TNuIyehIsYsE+C6FwlKzBFFZj4L8sUbTibzQoUoQIM2AugU3Xv4AIwaVqZMJX010O1yI4aT9xnp51MZdNdDZxYAV0Bq3Gnx//Ot3o8bscqPpXWunyPF65v6imQYLXkmU5PsQQnRyJUDEFAAtahYBjhaFgA+WAohGiEwHwEa9etQ0dHJzo6OrBh4ya0tbWjraNDgHj5iITDogzyhE+UCQHopQc8eceLw1bjsSSr1sOZGPyT2eRf0WnxzGW4FQOaPQqt1YLSvdBHgfVon6rYfbRYC8CeFkcmPd8YRq4HtzHwmDeu08LTPtG1limXHuqjFecHe6TVYlElecATlG9qakrEmxeAPuFJTzHRyzOA3BMB7D3dHbj66qvx/R/+UMwXAdjzFDt+qqxUDNinSk+xnazA5CuQn1+ayW8nW8AKTAcFGLAXQC8z9JjcTphK+k8GYJ/c3uHaC1mBQgbshazbZNk2lda6ydKI6y0uBaRXuIDiAtrGRUgZgoLRBJlPOXJ73C4MDfuFR3wgEMDQ8DAikSgCgRFs3bYN3T292LmzFTt37hSvt23blhIrwZRjog7ygE+khKc91SygvYgTn3g9JikHjwqb1AxWwNogbrse4iXlcK+Q8VFv+eQ/A9RQLUmdtMYl3yY2LkaTmcd8SoK0pqYdqqod4CrvDDAKgWMLH2wzOB3XWSvIssIxtTiu1nHGMfWXlpYmgTzFmW/CXb/5rVNRRD5Zs8vlRnd3O6655hp8/wc/EOOZDpOtYMCepicD9oyGF2dmBaa1AuNf2ae1bNx4VqAgFWDAXgDdwtBjcjthKunPgH1yxwrXnq4AA/apNSKm0lo3tZRla4tFAYKFKQ91gvEUjiYSBYWSoVAYIs57EjB7PF4MDg4iFA6jr7cPw8PDwku+f2BAxIbv7enBlq1b0d3dja7uHmzfsQPxWDR5+KorASxdEOFqEnUSnI+K17QJkPgsJj6jjCISzGjEFyG5UViZUfyte6gr34zxDlegfrJ9ZF/yJgFnkDxhUDKviK2Tfp2BV7ypt308tU1gPLSyRiOyVpBzoJ5RlRllzvo0NPKsF4C9qx233nobbrjxBgHY6eBWX2lp1uufygUyYJ/Kvce2swL5VWByV/r8tpVrYwWKXQEG7AXQwww9JrcTWP/J1Z9rZwVYgfwowGtdfnTmWqaHAgKER2OIifA0MeHtHqXX0RjCEQovk/BmJ792CllDB7EOD/sx7Pejq7MLI4ERDAwMorOzE36/PxGmpq0NA/0DaO/sQEd7B4LBoPAOpvA0cSrD5UoC+gRcpwNc6fBWAvEUK4deJzzkqc4kwdfBtw7mlfju4hKLQ1GNDmI1guRJ+p8aCJpPvqjDyXWpArJGH7JWkHOgrnSDs5mRHxt1W+y96hM5EoC9Db++6y5cfPHFDNhNOpUBu7PRzrlYAVbA7GQXVoYVYAWmogIM2Kdir7HNrAArwAqwAqwAK8AKsAJTRgEC3xT/nTzhKa47vRafhaOIRMIiejzBeoLybpcbbo8b4XAEnV2dAsgHggHs3rUHPb29GBnxo21Pm/Cg7+8fEJB+YKAfQ0PDKPF4U/9a93g9Qh83ecAnQbwA8uQhT//JGPLJGPNpTuaJE17T9NUBe5pDfXooeMXdXvO0pxIFYB8NT5NeSeJw2eykrBVkaY6Rp7cz+/Njn5kt1nYb20bjqLenE7/81a/w8Y9fLsawz1eKEq/XWZOnSS4G7NOko7mZrEAWFJjcX4IsNICLYAVYgZQCDNh5MLACrAArwAqwAqwAK8AKsAIFpADFghcHs8bi4pm82SmiezgURlQcsApE41E6YxVutxsud+JP+p07dqKvrx8DgwPYtnWbiCHf09ODro4uBENBDAwMoL+vX0B68pYnCE8e9uI/t1t4v1PYmtEDXJNx1sk7XgB38piPw0WvE27yiZQE7FpU9sRXKqhPy6eGldEKmlBf5AdX2Ht9mzUiP/Y5qj3DRkjA/vLLL+PgQw4RfVvm84k7LTiNKsCAnUcDK8AKOFVgcn8RnFrJ+VgBVsCJAgzYnajEeVgBVoAVYAVYAVaAFWAFWIECVSAQDCaAfDSGIf8wAsEQYtE4wpGQ8JgnZ3UKXUPu4TJ8DIH53bt3o7+3D23tbdi9a7cIV7Nj+3aM+EcQDocxODgAUXYggOHB4STIjwuon4gLH0+A+WTceHGEK3niJwO4y/jyKRZPoXOSGgpIn0xGYN651PnBE+P3VKeW5MdGI83G46lupj15rPf1duH111/H/gccIAB7eVmZGA+cRhVgwM6jgRVgBZwqMHm/Dk4t5HysACvgVAEG7E6V4nysACvACrACrAArwAqwAqxAESgwmDyUNRQKg15TyJpAIIhINIJoHIhFIyKufMJrfdQLvburS3jEE4Tv7u7BQH8/Nm3YIEBrKBTCyEgAsWgUoVAQgUAgoVTS2V16spPHvPCQFwe4QoTHEa74GaXsIYlRu8iAZKxx8aydBuu4SscZM2qx08zZBOp6nRTiqL+vG2veeQeLFy8W/V5RXu7UtGmTjwH7tOlqbigrMGEFJvcXY8LmcwGsACugKMCAnYcDK8AKsAKsACvACrACrAArwAqkFEh4niejrsfj6BsYQigSxkgggMHBIQQIpgcCibjxcCViy0cIykdEbPdoLCq86YeHBsWBrdu2bsXw8BA62tqxZdNmEYedyotSLPpoPBGHPhYVMb0TnvES6hN4lzHkpXka+J5Av1Ebg8EREUec7BWheYJBETKH4uC73R7hnU2PxIGzrjRvbXqfSJOHSKyjvGTXrnA4hMGBPrHxMjIyIlpOHuyjOkygM4roUgbsRdT41v5vAAAgAElEQVSZ3BRWIMcKZHeVzrGxXDwrwApYKsCAnQcIK8AKsAKsACvACrACrAArwAqMSwGC1OSRTpCdkDxB8v7BQYwEQ/CPjGBgaFiErxn2+xEX8d7pgFWImPDk9R6LxsTrSDiCUDCInTt3orenB/09vdixY7t4PdDXL2C+OCBVeVBdqaR426fFfTdplfBRj8fEZsDq1atRWloq7KEwOX19fdi2bRtWrFghQuW8/fbbWLNmjXgt69TtSEBmFzweN1x0UK0A84nY5NmMUZ5LD3W7ARAI+BEY8YsDeGkjglJZmY8BuyYcA3a7kcTfswKsgFSAATuPBVageBRgwJ7lvtzsOhzzlv0C5acfnSp5a90p4vWinmeyXBsXxwqwAqzA5Cmw+4xrMbL8VSyJr0wzwmgdnDwruWZWgBVgBViBQlKAvJ8JplNMeDrElbzGB4aGBIQnGE+vw9EIhoZHEuBW/O/G8PCgALsUfsY/7EckHBaQd9fOnRgaHBSha3bv2IERvx+dHR2pQ1jTgXTyHcF4cXArAfo4XnvjDZR4vSmZKK48AXIvHd7pImjuEQ8KfzM0NIQ3167DUQfuL8LrkCd3f3+/OEB248ZN2LRpEzo6OrBlyxbxGBwcTBwkKzYXiMEnvODlZ6J1yRjmKpSXn+XTQ91qnJC9g4P9WLhgPtatWyf6jZLPx4Bd140BeyGtOGwLK1DYCjBgL+z+YetYgUwUYMCeiVoO8hqBJfqs/rvXoeamKxyUwFlYAVaAFZgaCoS37MKOJeemAfahB5aj/SM3jYHuU6NFbCUrwAqwAqxAISlAXuLRWEwctEre47s6u7B1+w4RzoU+J8hLwJ6CxtBhrh4C1QTE3W7hhR6PxTA4MCCgOAH54aEhdHV0CC91eqYHhab54/33Jw9/tW89geatrbtwzCEHiTplIq91AvIerwdul1s8E5SnkDk93d3YtGMH5tbVCQ/+zq4uYR89CMK3traKDYL16zegs7MTPd1dothSXxkqK6uVePCTh2LIc39goAcf++jFuOuuu1LtJg92TukKMGDnEcEKsAJOFZi8Vd2phZyPFWAFnCrAgN2pUg7zmQF28l5319IfyJxYAVaAFSgeBfQNxNYjLkVw5bsM2Iuni7klrAArwAoUjALDIyN4ZdVbwp5U9PNUHHQIj/Te/kER9mXHli2YM3cuGmfPESDc7x+GfySYCmMTJiCfjKu+oHFWyrvcrrFUb1dfP5buvUSExXGSCMrv7ujEfosWoaRE8ZR3ueD1eoUdwmM++Zre79yxA4888ghuu/X2rIaYcWKvUZ6RET9G/EN4a/Vq7LPPPqksZT4G7LpeDNjHO8r4OlZg+inAgH369Tm3uHgVYMCe5b7VATt7c2ZZYC6OFWAFCkoBPQQWrYF0tw7dtcOJFWAFWAFWgBXItgIvrVyFcDI8iVHZFOu9o6cPf/rtb/DCM8+ImOmzZ8/BT/73f3DiSSegt28Ae/6/vTuPs+ys6zz+u0vdWntJJ+n0lu5O0tk3EgGFoCgCMoBBwi4oDs4oLqPODKiIODIiAoN/CIy+nBnZ9IW44DIvhRl1AEMSskD2dCfpLb2mq9eqrqq7VN1lXr/nnOfWU6fPvXXuqVNV5977uVLWdpbnvJ/Tp9Lf+vXvOXXKVLkPFQZltlqVUrnUrIjXynjtIGMWbDUV9LqAqxekm7YoGX1fl42XXCyFgbxZEHXRV0ZkcmpadmzZLPncfMC+2H6f+fSn5G//6ivmlwKr+arVqlIszcj33Ha73HffvaZXvb7sLwRWc2xpPDcBexpnhTEhkE6BCD9B0jlwRoUAAhcIELAnfFMEA3Ztn6BtFNwexRMf/7yc+fVPmzNf9pcfl7G3vNJ8bCtBNZTXClC3rYx+L/iy37fnGPye62Xbd/6seSz9wJ73/P/4Gzn1s7/b/FyPt/Zn7pJL//iDzcPq17bv/98ycOVW8zV7XB2fjjPs1em47HW6xwprnxN2btvvWXvc68f6LwKCfe1b2SY8zRwOAQR8geAvEfWZoH8ua+emzDMk+LLPnXbPO7tP2HNAe77rn3/70vUu9JngvsKeS+4zWH8pUD933jx73Web3c9u6/aYt+d1jxPcXsfQ6tiLja/d83y1npth16djsa2B7Hojup3+3NCfH/qyz+Fgb35r0Mn27X7GuM/74M9Ldy0UPYa9T5bys2+5PHiYIIBAZwJHx8fl0JFjLXfSMHrfc4fk3Okz8jsf/KCpDNdg/K677pL3feDX5clnnpXZuTnzpouran/3LZdtlNGRYVk3tkaXaTXba8sXXbBUW9PY/jH6F6e5ak2qtaoJ3bVivlQqmxB//959MlAoyPDwsIyuGZPRsTGzry2w11YxI8PDMjY6avq/R3kdPHhQfvtDvynFmRmvH33Di/O9RVx1sVjvOHbBVXtMb8HVZF4arlcqZbO4qbaw2bFjR/PAg4OFZE7SY0chYO+xCeVyEFhGgeSe1ss4SA6NAAKRBAjYIzFF3ygYsLdqn+Ae0Q0pgmfSAFwDqVYhgw3q3f001AgGAYsF7MFAZLGAyg1KgmPWoKPVuHTbsGO7QVerc9uwK3g+G+LY1hRhttFnkC0RQKBTARuqa/Cqfw71z6QNYYPHcgP2Vs+7Vs8JPW4wYLfHCAu+g8/Fdsd1vxclYLfPVN3Pbt9rz017Pe4vXl2nVgF7qyDa/bnhBvLttm/1s0/vL50D92VD9rCfw60C9k5+9i2XR6d/3tgegX4XqFRm5ZHde1oyZP12LMVSUX753/+MaePyy//5P8pb3/Y2Lyy37WX8EFr/MlSqVGSmWJKZUlGmiyUpV2ZNyD46MiJXbNvSMg/PZjMyMXneBNw//a6fML3d9aWfP/zwd+SKnTukWCpJqVyRMxMTZiHXc5PnTThfqc6aXvLaJ17Dfi80D74ycv78pDxw//0ydX5KZqbPy8nxcVNBrguuavCui8XOzc41z+0F8Fpobz5q1td7mbwTyHsD9bYLSXj0FxVz1VmZrVRksFCQL3/5z+VVr3xVc5y2pU2/349h10/Azl2BAAJRBQjYo0qxHQLpFyBgT3iOgmGAGyLoqfQv81qdbqsmg5V1bjWmfi9Ypa1fs6F7sHLUBk9aPWrbNkStYLdVlzbAOvfxLzSrQjUs13G3qka0gUuUcen1BMMUt8pfr6HVud1qUmupY7Pjameb8DRzOAQQcAT0z7S2hakeOCr6XHIDdjecdauH3WeffYbY512754B9zgWPG/zXQGEheTBMDT7bOqlgd5/1eq7Fjh12w0R9nq/Wc9Neo/tzSCv/7c+XsIDd/QVIlAr2KNsHf8YE7xf7ub63v2COWsHeyc++5fLgYYIAAp0LPLp7T7NtS9jeuijquakp+cwnf18evP9++fJX/ko2b9686Im8zN3765GtCp+bq7bdr1Qumx7vH/7Qh+TxRx41FfP6+sjv/La8973vXfSc9lz2/dmJSdOuZvzUadGe83otx8ZPiob5WlWv49JxapV6Vuvvc1lvUdVcVqanpsyCqtq//fzkpJw5fUr2HzggtapW3FelXC6b/TWgr1QqXlhuQveMNBo1qdX047oJ7FVhZHREXv/a18l//8xnTO/4ul8xr+cfGBiIdG39uBEBez/OOteMQDwBAvZ4buyFQBoFCNgTnpWoFYz2tMGA3YbUwcDA3d5uExZ828o920IhasAerLR3WYLV72FkblDUblz6C4RgiOUGHMFju+cOBuy2QrbVArLBAC/hqeZwCCDgC4S16rB/PtsF7Is97yyw+xxYSsCubbL0WO2ei3rOxSrYg9X5uv1ix+7G56b788w+Z224rkF7WMAe/MVDq+u2v3yOsr39eRi8X9w2Z+4vajupYO/kZ99yefAgQQCBzgXOTpyXw8dbt4mpNxry/Ilx2b//gHzwfe+Tv/ybv5at27Z1fiKNm+v1tvtphfzU9LR8+7775Pf+60ekUPDaprzu9a+XL3zuf8U6Z7uddDx6fRqO12t1qczNmgr5c5OTJiufKZdMkK6hez6fk2w+LxlT0d4wvwjIZbJSr9fMdWlF/8EDB0Rb0VTKZXNaDfJvv+12uf3222Td2rWyfu3aBT3vNdjX3uu8WgsQsHN3IIBAVAEC9qhSbIdA+gUI2CPMUSehedhf7N3e6Hq68bf+mqnytC/3n64vFji5QXYw0LEhhO1R7gZF7VrE2NYqbrVhWBuGqBXs7cblBuwuvds/t9W5WwXsboDXyjbCNLMJAgg4Ap089+yzx33mLDVgb/UciNoiJiwkX6zNVNg122tye7C7IbP9/mLHDru5oj7PV+u56XpoFfuO/X9vqtftv5IKBuy6Boh+3/4MWqyCPer29v4K/nx0f24EA/ZgT/awFjGd/uxbLg8ePAgg0LmABsVP79vfckcNgcdPn5FyuSQ//a6flD/5wudky9atzeryTs+obWdavTToPjcxYXqxv/WNdzUruy/esEGeeWZ3p6dKfHv9BYAJ4/XND+fntILdVObr17w2MloJn8vmJJ/LNVvG6Mf6Na2O18p8W52f+CB77IAE7D02oVwOAssoQMC+jLgcGoEVFiBgTxg8GLDbwLddj964AXvw2DaE0HCj+C8PmpYFwVercbi/BGjVOzlqwN5uXK2CInv+dudeLGAPC8fCFkBMeMo5HAIIOGsr2OfEUgL2ds+BNATs+qwJtuJaasCexuemfaZqEK5htIbsWrkebMOi29nFsXXuogbs+gcnyvZxAvbgH0r356z7vU5+9i2XBw8QBBCIJ7DvucOm7UmrV7lSluliWd73S78kH/rwf2kG7HEWAC3k27RDyYicOXvWhNfvfNvbpTjj9WHX19Ejh2RoaDDeBa7SXqYNjNOWPY7XKg09NaclYE/NVDAQBFIvQMCe+iligAhEFiBgj0wVbcNgwK791u2ifzYkaFdZl1QFu4YJtpJcFxDVEMHtV67jtP+83rZ3sOcOVvV12iImagW7DeLc7dudu1XA7v7SoJVttNljKwQQiCugzxS3V/dSAvZ2z4FWLWKCf/bbVbC3q6zW62/XIkafpfpctyGz3T74fIriGKeCfSWfm247L/ux/RdD7s86G7DrnOv3tRe/eixWwR51e/uzM2oFu/sLGt1Hf8aEVbB3+rNvuTyi3CtsgwACFwrMFMtyfPxESxqt2j47cU4effhR2bjpMrniiivMtlqF3WloPDzYOiTXY2mLGK2q/+l3/5QcP3a8OaY/+9MvyGte8yNMX58JELD32YRzuQgsQYCAfQl47IpAygQI2BOekGDAboMBuwCffj/Yk9j9i38wJGq3yGkwyLaLz7nHt5cXXIDPDdjtGG1QFOyJHtw3jKxdUBQclxtS6LHc47c7dzDACmt708o24WnmcAggEBBwnwH6rSgBe6vnXbvnQKuA3f7C0J43LCQPPjPtv/LRBVqDz0H93H3muJXzbmsU+9xc7Njd+Nx0n9VB12DAbq/PLpS9WMDeyfZ2boIBu86b3kNhc+d661jDAvZOf/YtlwcPEwQQiCegAfpzR46KLssZ9tLgW1u31GpVOXP2nFx22WXNzXSxUO01HvU1NDjotU5p8dJKeg3ZP//Zz8sXv/AFGfB7lL/n375bPvGJj0c9Ddv1iAABe49MJJeBwAoIRP9JtAKD4RQIILAkAQL2JfFduHOrgF2ryDVk1+/bf5JuA5ngP13XgEJ7tGvLADdAsGGADRls4GOP3W6x0MUCdvf7tlWBtgXQsQYD8TAyN1xbbFzB47mftzu3DbtsKBd2nFa2CU8zh0MAAUcgrJd1lIBdDxH2vGv3HAgG7PbZZUPv4C/i3M/tc9WG8e2eRTq2VgF7sNWWew2tjt2Nz812z/6wgD34s2mxfykQdfvgzz77ub1/gj9zgtbtAvZOfvYtlwcPEwQQiC9w6vRZKVW8xTnDXrNzc6ZlSyMjpgf5wlfGhOxRqtm16n3d2JjpZR720mNPTEzIwQMH5cff/g4ZHR01m91y6y3y9X/5p/gXyJ5dKUDA3pXTxqARWBUBAvZVYeekCCyLAAF7wqxhAbsbfNsgyj2tG7Db9gP2+8GAIlglao9tt3crQt1zLBaw67Z67GCorl/X8WmAEbUHu+7Tblw2pHDHF6w8t99zzx3W49j9BUQ724SnmcMhgIAvYP88B589UQL2ds879znhPgfCerBr/299hthfWtqQW4cYDNyDz6Z2bbnCAvZg1b2ewz4b2x077Ibp5Hm+Gs/NTgNl6+AuCNvqul23xba3P5/cuQrr098u0G9Vwd7Jz77l8uBhggAC8QU08D4+fqrNARoyNTUppdmaWdBz4cv/a1BGxC5i2ips1z0vXr9eMmY50PDX2bNnTFj/ih98henHrq9CYUCOHzsS/wLZsysFCNi7ctoYNAKrIkDAvirsnBSBZREgYF8W1ngH1b+8twrI4x2xt/aK0+O4twS4GgR6R2C5nnf6y0Tb8qV3tOJfCc/N+HbsiQAC3SFQq9WkMjcn+l5btdTqdWnU682K9dlKRc5Mng+pPp8P2NsGHJmM2ffSDRtkIB/eJkaDda1gr1Zr8s53vFOOHJkP1U+fat0nvjuEGWWnAgTsnYqxPQL9K0DA3r9zz5X3ngABe4rmdLkCpxRd4pKGQlC0JD52RiBVAjzvVmY6eG6ujDNnQQCB1RXQADys+ly/rtXke/YfkLm5uZBBZkSL0hcNODIZGR0akosvWt+yTUy5XJaZmaL8xgd+Q77xjW82x0PAvrr3xmqcnYB9NdQ5JwLdKbDoz5/uvCxGjUBfChCwp2jaCZzaTwZBUYpuVoaCwBIFeN4tETDi7jw3I0KxGQIIdJ2AVqrv2b9fpqaLJjzXgD2bzUkum5E1Y6OmZ/rY6KisWzMmu/fvl9nKbMuAXb+xWBV7VkR2btvWMmDXMP/0mdPyxBNPyrve+RMyPDws69atk/37nuk6Wwa8NAEC9qX5sTcC/SRAwN5Ps8219roAAXuKZpjAiYA9RbcjQ0FgWQV43i0rb/PgBOwr48xZEEBg5QW0JcyefftN4K2LjGqlur43n9caUq1XpVarS7VWkzWjI6ILlV4YZERvE6NXuOniDbJ2zZrQkF37tJ85fdqcR1vVvOKHXy2vefUr5Y/+6A9XHoczrqoAAfuq8nNyBLpKgIC9q6aLwSLQVoCAnRsEAQQQQAABBBBAAAEEukpAK9ifO3JU6nWNthtSa9TNOqYasosfutv3GrqbN71C/X7zFTFg1+0zGVMlv2ffAdmwdq00qnMyXBiQK3fulG3btpojTk1NyeT58zIyMiIv/4EfkgceuM98zKu/BAjY+2u+uVoEliJAwL4UPfZFIF0CBOzpmg9GgwACCCCAAAIIIIAAAosIaMX6iVOnmlXrJkCva8Bel4Z5mw/VdVvN1W0Yr1G77c9u8vgLgveQk2cykstm5evffkByuZx898GH5J+/+lVTJS+Zhuy4fLts2XyZXHbpRtl02Ua5+aYb5dZbb5GrrrySuewzAQL2PptwLheBJQgQsC8Bj10RSJkAAXvKJoThIIAAAggggAACCCCAQHuBmVLJ9FW3LWIa9YY0Mn6orh/7Vezz770WMl5Vu1fJ7rWUmQ/jzef+vrqJ3V63bWiP90xGHn/mWVkzOiqFgQGZOHtOjh07KuMnTsrx40flxPMn5NTJU3Lq5Lg5/0B+QOr1mgwODsotN98ou3ZdLbt2XSU/8P0vkxuuv54p7lEBAvYenVguC4FlECBgXwZUDonAKgkQsK8SPKdFAAEEEEAAAQQQQACBzgW0Il0XNtUQW182KNcKdROQ+xXqNT9A975vNvSDdy9UtwH6gpBeK93FD93rDanrCWw1vG0zU6+LHlv7u2sv+Gq1Zo6VyWakWqubivg//INPyb133216w3sv+9cubwwbLrpI/un//KNs3eq1l+HVOwIE7L0zl1wJAsstQMC+3MIcH4GVEyBgXzlrzoQAAggggAACCCCAAAJLENBAu1KpiEhWslkvuM5ktEX6/F9rFgbvth2MX61u8nK/0r3RkFogdDdhum4TqIL39qmbNjO2n3vwazqaJ/fuk1JlVj78q79qxumNSwfoX7RpSeNV0m/Zslkeuv++JWiwaxoFCNjTOCuMCYF0ChCwp3NeGBUCcQQI2OOosQ8CCCCAAAIIIIAAAgismIAuajo5NS21atX0Qs9mc36wnjXvtX2LWYjUy9xNsG3+z/+CDeH1OLYiXTfVz912Mm74Hvy6DddNexmNyUNC+Cef2SvFSkU+9P73S6XsB+xO+G/idb9Vjb7727/+C3nRi164Yo6caPkFCNiX35gzINArAgTsvTKTXAcC87UU1sL98+2XW5j/TnXftFZEP9f39i3nf6zvF7w1Go1ngUYAAQQQQAABBBBAAAEEogpo8H1+alpOnT4rs1VtByOSzWYkl8tKLpuTbC4reRO0Z2Ugn5dMJmu+ltPFSPN5cxoN3b183a9y9yvJm8G7/30Txmcypp2LCdV1H6fKvfn15tf024He7X4bmseefsYE7B/4lf8klUrZjMs7rffXLFu9bhdc/a3f/ID8u/e8JyoL23WBAAF7F0wSQ0QgJQIE7CmZCIaBQAICVLAngMghEEAAAQQQQAABBBBAYGkCx8dPyqHjx2Vmpmj6mmdzurBoVvK5vAnP9WMN2DVU1yr2fD7f/Nh8LZ/zAnZdkFT38bfzQvmsZHQf7SvjBO62wl2/ll1Q7a51RI1m6xlvXVSnh7ttFeP2Z2805MHHn5RqvSHveee7ZGRkxPRlb7aJMdXr9jheJf1b3/wm+cTHPro0OPZOlQABe6qmg8EgkGoBAvZUTw+DQ6AjAQL2jrjYGAEEEEAAAQQQQAABBJIQOHD4iOx97pCcPndOiqWS5LJ5yea1Ct0L0jUU12p1t2rdC81zXpiuFe1+Fbv5Wibn7W++ptXuuo3/eSYrGafqfcFxNQTXfTRk9xq7e6G4/q+h3/Mq0L126l7rGQ3f7XZmUdW69/k3H/yOTExMyK/8/C/IyOiYGYetYjet15utZepmYdQ3veFO+f3/9vEkODlGSgQI2FMyEQwDgS4QIGDvgkliiAhEFCBgjwjFZggggAACCCCAAAIIIBBf4PCx5+XgsWNy6sxZOTc5KbOzs1KenTMH1OpxDbk12M6KVqNreJ6XXE6D8rwJ05vhei5nPtZqdK0Qz5uWMX4Qb4J0DdbFD9i9kF2P7QXu86G8VsR7rWa8ljPe8fX73vGbb34LmQXhu5e1N3u9a+Y+N1eVux94SB584AH5/J98TgqDhWZw7zeD96vgdbFUr4L9x+78Ufn9T3wsPip7pk6AgD11U8KAEEitAAF7aqeGgSHQsQABe8dk7IAAAggggAACCCCAwMoKTM8UpVQuy+T0lFTnajJdKkqxVJbZuTlTTD2/IKfXG1xfhUJBxkZHZHRkRNavWSOjw8Ny0bq1KzbwY+Mn5fiJk3JsfFzOTk4u6EXuDqIyOyv6puPWam8Nru01mGpxs4ipv5iprU43le05yfuhuYbqJnDPeIG7Vrh7LWG8CnLdThdGNWG7hvYa4+f9cN0E7Bqsa4ifk7ye0Ab2TrCv3zOV8RrEa+jun8+E99msPPnMs6b/+ic+9jHZ9+xeEXs+3c4rh/d6t9dF6rWaNOp1ueuNb5BP/N7vrticcKLlFyBgX35jzoBArwgQsPfKTHIdCLDIKfcAAggggAACCCCAAAKpEihXKnJ+elrOTZ6XmWJR5qq1Zv9v2wfctBrxF9Zsfq3ZI9wk7uJ1LbF9w+32DRMSj42Myvq1a+SitWtlZGRY1oyMyMDAwJIcTp45K8+fPiUHDh2Ryalp728aXtbf/uUvAlqpzJpfGJiFQLVC3Py/+fjB+8gL3Jvfl4apXjcRtobhJkzX6nMvTDcLn7ofa/sZE7JrOO9t36yMt+G7aRfj9G03/d+9CnnTSsZfTLW5by4nxVJRjp88JXPVOXn3O39CRkZGvW396nl9b/q417V6vSb1mgbtdfnIh39L3v7WtywmxPe7SICAvYsmi6EisMoCBOyrPAGcHoEEBahgTxCTQyGAAAIIIIAAAggg0IlAtVqVuWpVZsplmZiclGKxbDJl7c+tb254rqG59vo21eqaMje8Pt7B0F2D9UxDpC4a4noLa3qBu19B7fcCr2vkW/eDeP84w0ODsvGSDTI0NCTrx9bK4KAXuvtF8SbbrtZrouMe10B9/KSppJ8uFptV551cf3BbrUDXXzBo0G6r1+fD9Plk/YLY/YKUwuuZblrOmGp3DdN1AdSc14vdD9c1fM80F0fVqnZdHFW306p5rye8VsZ7QbltL+OH93q8bFaqtaoUyxXzC4oP/Nqvy4EDB0zo7wXsXvsa215GK9e1PYy+r9Vr8tTDDxlrXr0jQMDeO3PJlSCw3AIE7MstzPERWDkBAvaVs+ZMCCCAAAIIIIAAAn0soMFqrV6XmVJJijNFmS6VPA2/xYtt86Jf0DDc/fp8CxhNz73CblMVXfcP4NWqm0U59aPK3JzUNDzXc/rtSEzO7lS+mwr3ZuhuvrOgKt5WwV9YNe+F9qYa2wT9dl+vPY35nk3klzDfpVJZat4F2qL1ZgX7goB9QUW7X+ce+FuOWbQ08PJ6rGvPdz+Ez3sLnZoe7Kbyfb7CXUNyE7Rrqxrt+57PyUB+QAbyeXNUbVfzta9+TT7zqU/L0MiwCda9ane/n3su5/2Sw6lgf+lLvlc+/z//eAlC7JpGAQL2NM4KY0IgnQIE7OmcF0aFQBwBAvY4auyDAAIIIIAAAggggEAbARtKl8oVU5FteoxruGorzk2IbgPu+Sp0E6yboNsLqU2wrgtiarRs+ombum7vvfNme5Tbqm0bSdsqcF2AszI3K+XKrJTLZRP02wDeC8g1MHdDdq9NS92vmLfhe1jo7oX03pjt9Znt/MBejxM3cNdfDpQqFa+a3SAEelz6Hgunwqten38t/Lz5LX+j4Cm5jP0AACAASURBVOf+aUxo7vVv9/q/68fa137jhg2mn719aeX6dx56SN73vvfL0NCwt2Bqs4Ldq2K3Ab/XIqZutvnut++REec4/IHqDQEC9t6YR64CgZUQIGBfCWXOgcDKCBCwr4wzZ0EAAQQQQAABBBDoYQENkLWtiQbpc7WaJtNO6xYvqG4G2U7Ibrq0NLcVE4JX/fYh9j/Ug2G6fn2wMCiFwoAM5PImvDUBt9+73LaEsV/ziuEbJqTWYNc7rgb33tdKsxXRavGZUllK5VIzJPfGPF/1Pt/PfT78d7/vVdnPV8V7Ybs/6bZFjRO6d3I7aMhuf9FgA3CN2oNBuvlehOp1t/1M83gX9Hv3W8hnMjI6NCQ7t22VEaedi6mAz2Tlk5/8pHzlr78iw8Mj81XrJpT3W8v4vwgx6o2GXHLxBvmHv/uKXLR+fScEbNslAgTsXTJRDBOBFAgQsKdgEhgCAgkJELAnBMlhEEAAAQQQQAABBPpHQCur9c1rweJVppvkWtuyOBXotrrbfs1+rvvOlEtSLldML25b+W2q1E1w7P1nurYs0Wrp4cFhKRTy/qKcGROXazX0ghDd6ceu+wbPubDVi1cFrxGyBsWFXF7yhQEvrK/XTV943V77q0/NTHttbUqVhYG7rXy31fbNFjOBVjPNhVb98L3ZAscJ4ENuHT2/OtkAfFb71c/NmbHZgFzz+6y/hemO0/zcS9q97/u/UnD+5qNfs9t7xw8snupf01U7t8umSy6W4aGh+X9J4P9C48tf+nP50pe+JOPjJ6UwOOj3affay5ie7Rqsm/dZGRoalBfdfrv84i/8nNz+glv75w9KH14pAXsfTjqXjEBMAQL2mHDshkAKBQjYUzgpDAkBBBBAAAEEEEAgPQI2mDahtR9qa3jarDz3K5Nt9bbbHsW0RvGrt/U/vE9NTMjk+fOmSl3Dc7v4pR5bW42MjYyYaunBoSHJa9/vXM47j+l37rdasX3O3SDfCbfNOPRlW8zY6nan7Yxt2eK1fvFbu2grGrO4pwb8Xkg8WBiQwsCADA8OmrBaA+7KrIbccyZ0Pz81LVPFolQqs+aUXuuZmhf81xvmOrUSvq4Lo5rFPb1fCphfTtjx6cf+tbnWwTtAzfVfCWjLnbAFUC9os95sHxPWlz3YNsbbRhdw1RYwN159lWy8+BLJ5bJeS5dsVkZGRuSr//hV+eIXvij333+/uQ5doNT2Wc/YfutmQdSsvP51r5XX/5vXyG23vUAu27gxPTc0I1lWAQL2ZeXl4Aj0lAABe09NJxfT5wIE7H1+A3D5CCCAAAIIIIAAAuEC3oKUXv/zdi/bL10D44yt6tbg2vQ010DZFLabavFisSRnJiZM9bqG5psvvVTWr10ng4WC6fldN8Gz1p67bVj8Hul+EO71XfH7swdD97AwfUEQ7/RJ9/q7zFfP674Zr81LreaF4nou269dA2xd1FND/8HBggwNDsqa0VHz3lTkF4tybvK8WbxVg/ezExNyfmbGBPJZr3G8YTQuTvjv/ULCv16nT30rcw3ttfLfvJqF5yEh+oL+7K3byegcj42MyrVX7pQrL98mY6MjXpV8JiNjY2Py2KOPyec/93n5u7/7e5mamjJBu32ZhUz1Xx1kc/Kyl90hr3n1q+TlL3+5XL3rqsVuG77fowIE7D06sVwWAssgQMC+DKgcEoFVEiBgXyV4TosAAggggAACCCCQboGqH7J2ukCnGx6baNwsVGoX+mz4PdPFVGNrYO31WHcWLjXBsVbIe0G017t9vtI8GLB7p5gPrb1z+l+z1fUaYev/tMLcVJfP94jXFjd2MVVd+HTBOQNtX0wrHA3gtSpdfxHQMBdmWqAMDw7J6MiIuaZBrXofGpRcPi+lclkmp6bk9LkJmZ4pyXRxRoqlkkzPFE14b/5CYsN326vd7WHv/9LCvVtsJf3CRU8DIfqCRUyDAbuXzg/kcnLHC2+Tq6/YKTrf+rU1a8bk8OEjpq/6Zz/7OXnu4HMyOjZ6wc26a9dVcsdLXyI/eued8oMv/4F038yMbsUECNhXjJoTIdD1AgTsXT+FXAACTQECdm4GBBBAAAEEEEAAAQRCBL7zxBOmwnzt2JiMDA+b1im2rUkUMG+BTxt8a592fy9/MdBm+xi7jal4n+9LrufTV7ONjKnW9hY09SrPTZd1r0LeS/Cl1tCq+/mwXQPsBeG7E8Sb2ny/lYu3QKm/nxOquxXuYccxtfa2ZY0TjuuxdExalT80WDA95EeGByWXzUk+n5OBgby5Bm0zMzk9LWfPTZqPK5WKlGdnTRsY9xcbHqVXTW9f2h9eDfTl1697H7t/w2nTJkbd3vuOt5p/LTA8PGyq07/+9a/Lpz71GXnwgQdlZHS+Ul2Pu2HDennhC18kb3nzm+QNb7hzQXufKPcD2/SHAAF7f8wzV4lAEgIE7EkocgwE0iFAwJ6OeWAUCCCAAAIIIIAAAikTeHTPHqnMznrtWrSNyOiorBsbk3Vr1pg2KaZdSj5vRt2ud7i9rAsC6kDfcbNOqlaHa6m5ya3n+657bVW0v7n3PS9ENmXvJng2Y3D7sHvp+YJWLIuf32874/SNtwG7HssE8E547y2wGqied/u++x/rSJrhvR+8674asg8VBk0Ar21m9Fq0ml9/saDXOl0sydT0jEycn5JiuSzVWlWq1Zqp/DdXV2/IdLEYsU3MhS1k9Bce2y7bKC++5Sb51B98Wv7qL/5CJicnTU91fWk1/pVXXiF33nmn/MLP/5yMrRlL2R3KcNIoQMCexllhTAikU4CAPZ3zwqgQiCNAwB5HjX0QQAABBBBAAAEEel7gyb17TV/x4EvDYQ2C9aXvtcJ97eio6UeuC5XmslnzZkJg2yM9cBDbt70Zetue6lpxbhdTNW1YnNYvwb7lId9zx2Wrvt1gfb5K3asIDzv+gv7oIQG6u88FFe5uNb5/fOMQErw3fylhKu89LVu1rgurFgoDMjhQkMJA3hundyCzcKq2l9HQ/eSZM1IqV0Tb3GjPeG1dY/q9+3NjQvumfTBk93vC+1Xw2UzWhPyHDx6Q22+9RV72vS+WjRdfbMahv0zhhUAUAQL2KEpsgwAC5ucUDAgg0DMCBOw9M5VcCAIIIIAAAggggECSAtri5NjJk3Lg0CEpFAqmWl0DbNuv3J6rGWRrOxetwNaFLzMZGR0eNtXu69euNYG7ft0G4F5fde+1INDWUD2k7/kFC4PaivJAyN5sDxMSjLs2Xi/14GKjCyvNvcVHLwz43UVdW1fJh1e2B8N7Mw7/moOBv1sxb8buL2iaH8hLIT9gfpmhC4zWa1rZr78sqMncXFWmZrwe71N+j/dmhb+p/L9wsVO3pYzG8WaO9G9J5p8UePPpLew6IJdv2iyXb9kkl2/eLEOFwsI5TfLm41hdK0DA3rVTx8ARWHEBAvYVJ+eECCybAAH7stFyYAQQQAABBBBAAIFeEDh77pz8yvt/TY4ef162b98ut9xys9x8842yfv36BX3CbVh+QfDeaHghbT4vOQ3eR0a8qvexsWZltMlzvbi9uSDqwsrz+V7qpsZdFyxtUd3esuf6BYH6fEuY+b7upuZ+vte8v1hqy0p3vwd8aJW802qmVTsZG/TPB/5eMH/B+RYE/V7Ped2uVquZNj4ahOdyWRO8a8W5VsBrUK4Ll2rF+1y1JtXanBTLs1KdmzNtZrxq+YWBe7Pe3c/YvWDf7fA+/7nOpTnXYEEuWb/BBO7bt26Wndu2UvHeC3/wY14DAXtMOHZDoA8FCNj7cNK55J4VIGDv2anlwhBAAAEEEEAAAQSSFHj+xLj8/T/8o3z2i38qZ8+clWENyteukUsuuVg2b9okV151pdx8882yefMmE/xqCGwWHw283DBaFwE17VAGBkwfcm0zo33etT+5Vynv9V7XfuHzn3shuAmYtb2J0xfdBtPNBUzdUN1uV69LzW9z0wyzzVjtudxe7P5iqm6LF3uckHA9LGi3v3hww/QFvwTQ45g1Wi9cZLVtOxptF1Ot+guimt85+Mfwwnd96b8kMH3ds1kZyOdMf3WtRtd/ETBXq0rNBO81mavVpFatmh73JmS3bWacgN18GBa4+19buLZqRtaMjcpPvvENSd6CHKsLBAjYu2CSGCICKREgYE/JRDAMBBIQIGBPAJFDIIAAAggggAACCPSXwPnzU7L76afl4OHD8sgjj8vu3btl7759MlutSiaTlc2bNsqWLVtkw4aL5Nprr5Urr7pCdu7cYYJeXajTBvCumhs663bDQ0MyWCjIyNCQjAwPy9jwsKmMrmr1tmmJ4gXJzbYwTuV3WH/1C6rC/X7vwYpxu53XX92pnHcWKNUgWluzXBCau5XmfhAfFvYHz6kOkfvBO73pZ2dnZbaq1eg2XPcWe3Xb33jn8qretRjdvPd75OezOclp8O63mtFYfnZ2zlx3MFDvNGDXf7Hws+94a3/9weBq9Rc614iuVXzhm95U+nV9b9/Mkgt2uYaQ91bUdpRq9TnyCCDQhQIE7F04aQwZgRYCBOzcGggggAACCCCAAAIIJCQwfvKUHDh4UJ7avVue3X9A9u7dJ0/t3iPVuarMVedk42UbZfvl22XLlk2yc+dO2bZtq2y7fJts2LBB5ubmTEW2hu+tgneteNdK99GhIfNeQ/ihQe0PP+D3Iver5jVjFr8q3S6gekFLmfDFR237FVsF7vZCD2vdogG/rdbX4L1Wr0ndVPDrCLxe5qFta/yKc9uHXYPxC9vDhFe22+PNlEp+u5iMaBm8BumScc7nVPc3vMbqF4ylVhdZMzZsFkr1/P1/dWAL2Z0m7e0q2JsBvL/Aqv4rhJ95OwF7Qn+0uuYwBOxdM1UMFIFVFyBgX/UpYAAIJCZAwJ4YJQdCAAEEEEAAAQQQQCBcYKZYlEcefUweeexx2f/cc3LgwAE5ePCQlEolE+qOjY3JFTt3yK5dV8kVV14hl1x6qWzeslk2XnqpCdw1fNf3NvS2Z7GBty6iOjo8IoODBRkbGW4uAprP5b3wW1ugONXoXkAdHrC7bWP0PG6oviBg1/DaCazDKtCrWuVeq0nVhO5e+G4WJDU91E367lXBO8fyquIXX3BVg/BSueyH8mak3jXZY+o1muM61e3mpN75tVWMXXhW28TY7fQvSOZfBYgXyZtXiz7s9vtaEa8fNxex1fY02ay898ffxh+JPhMgYO+zCedyEViCAAH7EvDYFYGUCRCwp2xCGA4CCCCAAAIIIIBAfwnc++375dHHHpfvPvyonBg/ISdPnZbJqfMmmNYS8Kuv3iU33HSjXH3NLrnkkkvk4os3mAVW8/lc23YzXi6cMS1mtLf7YGHQ9HbPZbImXNbA3VaeB8NxTao1CNfU2G1B09Cw3q1Iz2S8EDv4dWcbL0R3KtHNsetSrVW9RUi1ZY62cdEA3gTdXvhvq83dljVuhftMqeid2/6ywATsGe9zv02M7mv74GvrHm0Fo7+M0H8J4H1d+9h749dj6QXbxWZ1jM3qe+eWtEG6BujW2L1j9euFwUHZsHaN/Nirfri/bmaulhYx3AMIIBBZgIA9MhUbIpB6AQL21E8RA0QAAQQQQAABBBDoR4GHH31MHvruw/LNf71bToyflMnJCZmenjEUGg5v37FdbrzhBrnuhutkx/btMjI6IqOjozI0NGSC6rA+703HTMb0dNcWM2PDI82FQDWQt2G5DZjDKtM7+VpYP/j5Knm/LYzJ071FVs2io9pSR1vm6HX4i8XaqnLdtFQqm4VJ5wNwL5T3QnOvt4vG3/oLBe1bb7JzvzLdBPcLqu+9XvOmal5/o+H/MmB+3P73dbFUp12MtVQz7beu3ufOnJGD+/bJa1/xg/Jjb7izH2/bvr9mKtj7/hYAAIHIAgTskanYEIHUCxCwp36KGCACCCCAAAIIIIAAAmIC3Nm5OTl69Jh841/vlm/de688/fSzUiwVpVKZNRXtuWxO1l90kdxww/Vy6223yvXXXWcW8RwcHDRv3qKo8wuXeoXiDROwmzcRGRr0K94HB8zx7Mvdt1nV3my/4gfl7rH1XF5qHbqAaTOkN73iF/ZqD7al0f7q1VrD9LHXtjDlyqzUatUFPdu1HY5Wp6uDCdObVfRe2xivQn3hwq026Dehuu0BbwrX61LTfuxeKf2ClzppBbxW3+siq0cOHZKH7r1XDu3bJ29+013y0Y9+xFjz6k8BAvb+nHeuGoE4AgTscdTYB4F0ChCwp3NeGBUCCCCAAAIIIIAAApEEKpWKFIslOXP2jPzr3ffIg9/5rtx9771SKZfNgp2DhYIMa7X6yLDs2LlDXvTiF8qNN95o2szYHuSmct0Pk5sLkmofca3azmYlm8ma44zqcTSo10ruFouXXhiOe33Wgwudhn3NbhO2sKpiVGZnTWsZ21u91TF0W9PixlSqz7e10a97vyhwx+OF6+VKxVTNmx7wzsv+8sGO7dk9e+She+6Ro0eOSKVUkmuu3iUf/ehH5fbbXyAjIyOR5oyNeleAgL1355YrQyBpAQL2pEU5HgKrJ0DAvnr2nBkBBBBAAAEEEEAAgWUT0Orqc+cm5MTJcXn88SflG3d/S751zz1SKVdMNbxWWa+/aL1pK7N121a57QUvMAusXn3t1VKreguq2v7ldpA2ZNbQXau4tWJ8cKAghcGCDBcKpgreDa9tWO0unLogRHerzJ0QfmFI71Xca5W+6Rnv7ONup1XuzYVb/YVOg4F9s697vSHl2VlT/V+raU/42oIFSnVRU9MOJpORvXv2yMMPPCDHDh+WM6dPybXXXCM/9e6fkle+8odkx44dxoEXAlaAgJ17AQEEogoQsEeVYjsE0i9AwJ7+OWKECCCAAAIIIIAAAggkJqAh9cHnDsnzJ07I3v375J5v3SdP7d4jx44fN21XdDHQjRs3yoYNF5ngXUP3a6+9Vm66+SbTq1zDd7MYqa1415H5obcN3bUn+UAuL4WBASkUCpKVjNnXLjrqLlYa1qO9ubCpNMwiqLNzXjuY5n6m5cvCBVdNN5qQkN6k7pmM6ds+VZyR2dk502pHX/oLAfveLHzaaMjTTzwhTz32mAnUx59/Xm677TZ5y5vfLN/3fS+Wm2++yVT080KglQABO/cGAghEFSBgjyrFdgikX4CAPf1zxAgRQAABBBBAAAEEEFgRgX37D8iRo0dl91N75ImnnpKnn3lGDhw8KNXZqul/fsmll8jOnTtl27ZtsnXrVrn2hmtNFffatWtNexW7uKodrFvxPjCgPd2zMpAfkHwuZ940rLZV8rqYqWn9opXz/oKnutipLnRqAny/Kt1UxZu+7l5lu33vVaebTU31ebFclvNT0zJdKpm+7dr4xS5SqucdKBSkXCyKtnzRt0MHD8qxQ4fltttukde+9nXysjteKi95yfctrGxfkVngJN0sQMDezbPH2BFYWQEC9pX15mwILKcAAfty6nJsBBBAAAEEEEAAAQR6QODEiRPyyGOPy8MPP2IC+Kee2iOHDh82ofvc7JysW79OrrvuOtmydYtcffUuuXz7dhPG6+da8a4Lguqb2+ddWTTwNtXu+bzfcsZrO6OLi2q4bpZJ1dC97gfp5r0TqmtqnhGZq9akVCrJTKksM6WSnJ+eNmG/rTbP5nKmml6D9n17npaD+/bKM7t3y/NHj8qNN90kL3vZS+XOH3293PHSl/bAbHEJqylAwL6a+pwbge4SIGDvrvlitAi0EyBg5/5AAAEEEEAAAQQQQACBWAKTk5PyzW99S5588inZvedpOXTosIyPj0uxVGr2cb/++uvkyl275MYbb5DLNl1mgvdNmzZJLp+TqlaoV6vNKnazvKjfekbD91w2JwMDedHq94IG8QMDJozXKnjd7/zMtJw9NymnJybk7MSkTBeL5jq03YtuO3X+vJw4flwO7t0njz/6iAnUr7n2Wnnh7bfJXXe9UX74FT8U67rZCYFWAgTs3BsIIBBVgIA9qhTbIZB+AQL29M8RI0QAAQQQQAABBBBAoKsEpmdm5N577pOHH3tU7r3v23L27Fk5ffqsFItFafitXbZu22b6ur/gBbfKlq1bTRX8unXrZHh4uNlvXavQtfJ8eHBQhvw3+3GxVJYzk5MyMXleTk2ck+cOHZYTJ8alVq3KnqeekkcfekjOnTkr27dfLjfddKO84+1vkx959au6ypHBdp8AAXv3zRkjRmC1BAjYV0ue8yKQvAABe/KmHBEBBBBAAAEEEEAAAQQCAtprXfu0P/b4E/LP//wv8v++8U05d25CJiYnZHZ21rRzyUhG1q5bI5s2b5b169fLrl27ZNvll0s+l5WCVrLnB0xl+lChIN995BE5fOSoHDlyVPbt3Wtawug5Llq3Xm648Xr5D7/48/KyO+4w1ey8EFgpAQL2lZLmPAh0vwABe/fPIVeAgBUgYOdeQAABBBBAAAEEEEAAgVUTKJfLom+6mOrXvvZ/5andT0m1VpdHHn1U5irat71uFjjVl989xnxeGCjIFdt3yB3f/1J5zatfJddcc40UCgOyZs0aFiZdtdnkxATs3AMIIBBVgIA9qhTbIZB+AQL29M8RI0QAAQQQQAABBBBAAAEEEOgCAQL2LpgkhohASgQI2FMyEQwDgQQECNgTQOQQCCCAAAIIIIAAAggggAACCBCwcw8ggEBUAQL2qFJsh0D6BQjY0z9HjBABBBBAAAEEEEAAAQQQQKALBAjYu2CSGCICKREgYE/JRDAMBBIQIGBPAJFDIIAAAggggAACCCCAAAIIIEDAzj2AAAJRBQjYo0qxHQLpFyBgT/8cMUIEEEAAAQQQQAABBBBAAIEuECBg74JJYogIpESAgD0lE8EwEEhAgIA9AUQOgQACCCCAAAIIIIAAAggggAABO/cAAghEFSBgjyrFdgikX4CAPf1zxAgRQAABBBBAAAEEEEAAAQS6QICAvQsmiSEikBIBAvaUTATDQCABAQL2BBA5BAIIIIAAAggggAACCCCAAAIE7NwDCCAQVYCAPaoU2yGQfgEC9vTPESNEAAEEEEAAAQQQQAABBBDoAgEC9i6YJIaIQEoECNhTMhEMA4EEBAjYE0DkEAgggAACCCCAAAIIIIAAAggQsHMPIIBAVAEC9qhSbIdA+gUI2NM/R4wQAQQQQAABBBBAAAEEEECgCwQI2LtgkhgiAikRIGBPyUQwDAQSECBgTwCRQyCAAAIIIIAAAggggAACCCBAwM49gAACUQUI2KNKsR0C6RcgYE//HDFCBBBAAAEEEEAAAQQQQACBLhAgYO+CSWKICKREgIA9JRPBMBBIQICAPQFEDoEAAggggAACCCCAAAIIIIAAATv3AAIIRBUgYI8qxXYIpF+AgD39c8QIEUAAAQQQQAABBBBAAAEEukCAgL0LJokhIpASAQL2lEwEw0AgAQEC9gQQOQQCCCCAAAIIIIAAAggggAACBOzcAwggEFWAgD2qFNshkH4BAvb0zxEjRAABBBBAAAEEEEAAAQQQ6AIBAvYumCSGiEBKBAjYUzIRDAOBBAQI2BNA5BAIIIAAAggggAACCCCAAAIIELBzDyCAQFQBAvaoUmyHQPoFCNjTP0eMEAEEEEAAAQQQQAABBBBAoAsECNi7YJIYIgIpESBgT8lEMAwEEhAgYE8AkUMggAACCCCAAAIIIIAAAgggQMDOPYAAAlEFCNijSrEdAukXIGBP/xwxQgQQQAABBBBAAAEEEEAAgS4QIGDvgkliiAikRICAPSUTwTAQSECAgD0BRA6BAAIIIIAAAggggAACCCCAAAE79wACCEQVIGCPKsV2CKRfgIA9/XPECBFAAAEEEEAAAQQQQAABBLpAgIC9CyaJISKQEgEC9pRMBMNAIAEBAvYEEDkEAggggAACCCCAAAIIIIAAAgTs3AMIIBBVgIA9qhTbIZB+AQL29M8RI0QAAQQQQAABBBBAAAEEEOgCAQL2LpgkhohASgQI2FMyEQwDgQQECNgTQOQQCCCAAAIIIIAAAggggAACCBCwcw8ggEBUAQL2qFJsh0D6BQjY0z9HjBABBBBAAAEEEEAAAQQQQKALBAjYu2CSGCICKREgYE/JRDAMBBIQIGBPAJFDIIAAAggggAACCCCAAAIIIEDAzj2AAAJRBQjYo0qxHQLpFyBgT/8cMUIEEEAAAQQQQAABBBBAAIEuECBg74JJYogIpESAgD0lE8EwEEhAgIA9AUQOgQACCCCAAAIIIIAAAggggAABO/cAAghEFSBgjyrFdgikX4CAPf1zxAgRQAABBBBAAAEEEEAAAQS6QICAvQsmiSEikBIBAvaUTATDQCABAQL2BBA5BAIIIIAAAggggAACCCCAAAIE7NwDCCAQVYCAPaoU2yGQfgEC9vTPESNEAAEEEEAAAQQQQAABBBDoAgEC9i6YJIaIQEoECNhTMhEMA4EEBAjYE0DkEAgggAACCCCAAAIIIIAAAggQsHMPIIBAVAEC9qhSbIdA+gUI2NM/R4wQAQQQQAABBBBAAAEEEECgCwQI2LtgkhgiAikRIGBPyUQwDAQSECBgTwCRQyCAAAIIIIAAAggggAACCCBAwM49gAACUQUI2KNKsR0C6RcgYE//HDFCBBBAAAEEEEAAAQQQQACBLhAgYO+CSWKICKREgIA9JRPBMBBIQICAPQFEDoEAAggggAACCCCAAAIIIIAAATv3AAIIRBUgYI8qxXYIpF+AgD39c8QIEUAAAQQQQAABBBBAAAEEukCAgL0LJokhIpASAQL2lEwEw0AgAQEC9gQQOQQCCCCAAAIIIIAAAggggAACBOzcAwggEFWAgD2qFNshkH4BAvb0zxEjRAABBBBAAAEEEEAAAQQQ6AIBAvYumCSGiEBKBAjYUzIRDAOBBAQI2BNA5BAIIIAAAggggAACCCCAAAIIELBzDyCAQFQBAvaoUmyHQPoFCNjTP0eMEAEEEEAAAQQQQAABBBBAv3O3WgAAGkZJREFUoAsECNi7YJIYIgIpESBgT8lEMAwEEhAgYE8AkUMggAACCCCAAAIIIIAAAgggQMDOPYAAAlEFCNijSrEdAukXIGBP/xwxQgQQQAABBBBAAAEEEEAAgS4QIGDvgkliiAikRICAPSUTwTAQSECAgD0BRA6BAAIIIIAAAggggAACCCCAAAE79wACCEQVIGCPKsV2CKRfgIA9/XPECBFAAAEEEEAAAQQQQAABBLpAgIC9CyaJISKQEgEC9pRMBMNAIAEBAvYEEDkEAggggAACCCCAAAIIIIAAAgTs3AMIIBBVgIA9qhTbIZB+AQL29M8RI0QAAQQQQAABBBBAAAEEEOgCAQL2LpgkhohASgQI2FMyEQwDgQQECNgTQOQQCCCAAAIIIIAAAggggAACCBCwcw8ggEBUAQL2qFJsh0D6BQjY0z9HjBABBBBAAAEEEEAAAQQQQKALBAjYu2CSGCICKREgYE/JRDAMBBIQIGBPAJFDIIAAAggggAACCCCAAAIIIEDAzj2AAAJRBQjYo0qxHQLpFyBgT/8cMUIEEEAAAQQQQAABBBBAAIEuECBg74JJYogIpESAgD0lE8EwEEhAgIA9AUQOgQACCCCAAAIIIIAAAggggAABO/cAAghEFSBgjyrFdgikX4CAPf1zxAgRQAABBBBAAAEEEEAAAQS6QICAvQsmiSEikBIBAvaUTATDQCABAQL2BBA5BAIIIIAAAggggAACCCCAAAIE7NwDCCAQVYCAPaoU2yGQfgEC9vTPESNEAAEEEEAAAQQQQAABBBDoAgEC9i6YJIaIQEoECNhTMhEMA4EEBAjYE0DkEAgggAACCCCAAAIIIIAAAggQsHMPIIBAVAEC9qhSbIdA+gUI2NM/R4wQAQQQQAABBBBAAAEEEECgCwQI2LtgkhgiAikRIGBPyUQwDAQSECBgTwCRQyCAAAIIIIAAAggggAACCCBAwM49gAACUQUI2KNKsR0C6RcgYE//HDFCBBBAAAEEEEAAAQQQQACBLhAgYO+CSWKICKREgIA9JRPBMBBIQICAPQFEDoEAAggggAACCCCAAAIIIIAAATv3AAIIRBUgYI8qxXYIpF+AgD39c8QIEUAAAQQQQAABBBBAAAEEukCAgL0LJokhIpASAQL2lEwEw0AgAQEC9gQQOQQCCCCAAAIIIIAAAggggAACBOzcAwggEFWAgD2qFNshkH4BAvb0zxEjRAABBBBAAAEEEEAAAQQQ6AIBAvYumCSGiEBKBAjYUzIRDAOBBAQI2BNA5BAIIIAAAggggAACCCCAAAIIELBzDyCAQFQBAvaoUmyHQPoFCNjTP0eMEAEEEEAAAQQQQAABBBBAoAsECNi7YJIYIgIpESBgT8lEMAwEEhBYroA9KyI5fWs0GnsTGCeHQAABBBBAAAEEEEAAAQQQQCDVAplM5moRqflv9ZCP9Wv2reF/rO/D3uy16vfcV/DzVJswOAQQCBcgYOfOQKB3BAjYe2cuuRIEEEAAAQQQQAABBBBAAIFVFCBgX0V8To1AlwkQsHfZhDFcBNoIxAnYdR+tUA++mYp1/+v2YyrYuf0QQAABBBBAAAEEEEAAAQT6QiAQsGsle7CK3a1g149bVa+7VepUsPfF3cNF9psAAXu/zTjX28sCBOy9PLtcGwIIIIAAAggggAACCCCAwIoJELCvGDUnQqDrBQjYu34KuQAEmgJJB+zN3uv0YOcuQwABBBBAAAEEEEAAAQQQ6CeBkIDdrWIPVq9Twd5PNwfXikBAgICdWwKB3hEI+/Nsv6bv7ZtesYbn9vNWLWII2Hvn3uBKEEAAAQQQQAABBBBAAAEEOhBYQsCuYbu+3JYx9vPgCFjktIM5YVME0ipAwJ7WmWFcCHQuECVg16PavusE7J0bswcCCCCAAAIIIIAAAggggEAfCCwxYLfBuQ3ZCdj74J7hEvtXgIC9f+eeK+89gSQDdrd6vflxo9HY13tsXBECCCCAAAIIIIAAAggggAACCwUymcwuEdG2MFEWOHVbxNiPbajuhu1BZirYufEQ6AEBAvYemEQuAQFfoJOA3a1it+1ibKuYnN9Cxn2vH+cI2LnXEEAAAQQQQAABBBBAAAEE+kEgELAH+6/bz22YHnxPBXs/3CRcIwJtAjlwEECgOwWSDtjDerBTwd6d9wajRgABBBBAAAEEEEAAAQQQ6EAgJGB3Q3UC9g4s2RSBXheggr3XZ5jr6yeBuAG7rWZ3FzsNrWJvNBr7+wmUa0UAAQQQQAABBBBAAAEEEOhPgUwmc1VIixitVHfDdf08rD0MFez9edtw1X0qQMDepxPPZfekwGIBu160XdjUXeA0LGC31esLerE3Go0DPSnHRSGAAAIIIIAAAggggAACCCDgCGQymSv98DzYh92G6u57DdTdoD1scdOwfuv0YOeuQ6AHBAjYe2ASuQQE3P8GCGjYP+PuezdkD/Zfd6vYLwjZCdi51xBAAAEEEEAAAQQQQAABBPpBwA/Yo4TrYf3XowTshOv9cCNxjX0hQMDeF9PMRfaRQPDP9GIBe3Cx07ZtYhqNxsE+suRSEUAAAQQQQAABBBBAAAEE+lQgk8lc4bSDCS5yGqV63W0To4rBQJ2AvU/vLS679wQI2HtvTrmi/hZIMmAPVrBnG43Gc/3Ny9UjgAACCCCAAAIIIIAAAgj0g0Amk9nptIhp1Xu9XfU6AXs/3ChcIwJ+P2YgEECgdwTiBOxuD3b3Y7vQaTNobzQah3qHiitBAAEEEEAAAQQQQAABBBBAIFwgk8nsCATswZDd9l0P671OixhuLAT6SIAK9j6abC61LwRaBex68W7vdf3c9l9v1ybGrWLXCvbDfaHIRSKAAAIIIIAAAggggAACCPS1QCaT2e4H7J1Ur+u2+rIBu9sGhhYxfX1HcfG9LEDA3suzy7X1o0CUgD0YtrsLnboV7LYfe7OSvdFoHOlHVK4ZAQQQQAABBBBAAAEEEECgvwQymczliwTstoLdfR+sXCdg76/bhqvtUwEC9j6deC67ZwXC/kwvZaFTd9FTrWA/2rNyXBgCCCCAAAIIIIAAAggggAACvkAmk9nmBOzuoqZJLHCqZ2GRU+42BHpEgIC9RyaSy0DA/jdAiESUgH2xNjELgna/vYytbA9WvbutaMI+tkN0nz88i7iFEUAAAQQQQAABBBBAAAEE4gi0qhJ327SEfRwWlNcihOp2v7DK9WBrmOBCp+71EbDHmW32QSCFAoRaKZwUhoTAEgWiLnSqp3GD9Tghuw3eg/u2CtbDwv5OLpdnVidabIsAAggggAACCCCAAAIIdK9ApwF0MMx2Pw8G7HZhUvd9qyr1sK8Hw3V7HNVmgdPuvecYOQKxBAirYrGxEwKpFojThz0sIHer1sN6s4d93wbr7gKqNsgPhuv262GYPJtSfYsxOAQQQAABBBBAAAEEEEBg1QRaBe9hlexhPdFtGB7sob5YG5iwynX3WPRfX7VbghMjsLoChFir68/ZEVgOgbh92IPheLA6vVXg3kn1epS2MDyXluOu4JgIIIAAAggggAACCCCAQO8IRA3Z41Sx2+A9rIVMsPK9VRsalaY9TO/cb1wJAm0FCLK4QRDoPYFOAna9eredi1t5Hhawu5XsUYJ199j2XFa81fOH51Lv3ZNcEQIIIIAAAggggAACCCCQpEDUgN0G3e36sbdqF+MG7cGPw/qvu+ciYE9ytjkWAikXIMhK+QQxPARiCsRtExPW4qVdn3UbyLvBfLD/uhusU8Eec0LZDQEEEEAAAQQQQAABBBBAoCnQacDeLmgPC9jD2sfYkD6sLQztYbg5EehjAQL2Pp58Lr2nBZZSxe5WprfqzR4WxAeDdfu5DdijhOtuGN/TE8TFIYAAAggggAACCCCAAAIIxBZotwBqsBd7uzYxbmV7q97srRY0dfd1A3z7sfvevdBOF2+NjcSOCCCwMgIE7CvjzFkQWGmBdgF7MPBuFYy3qmZv1VKmVeW6HQsB+0rfBZwPAQQQQAABBBBAAAEEEOhNgU4C9rDwO6xlTLAyPSxwb9dqJngeAvbevPe4KgQuECBg56ZAoHcFFmsT00nQHtYCplVbmLDj2q9Z7XbPHp5LvXtPcmUIIIAAAggggAACCCCAQBICcQL2KEF7WPuXdi1hgtXxwVA9OE6q15OYfY6BQMoECLJSNiEMB4EEBaJUsXcSsi/WFsY9VrBqPUr1Os+jBCefQyGAAAIIIIAAAggggAACfSCw1F7sbujeql1MJ1XrwfY0wSkgYO+Dm5JL7D8BAq3+m3OuuH8EOgnY4wTtUVvCLBau8xzqn3uSK0UAAQQQQAABBBBAAAEElkMgLLgOC7tbVZy3C9HDvucG8/Zj933wY3vNBOzLMfscE4FVFiDYWuUJ4PQILLPAcoTsbhjvhuz26+3e28vl2bPME8/hEUAAAQQQQAABBBBAAIE+FWjVlsUN14OheDBEdwP0dt8jXO/Tm4zLRsAVIOTifkCgtwVa/RkPqyp327oEPw77vNX2YQG7+7VW4jyPevte5OoQQAABBBBAAAEEEEAAgaQFFqsIX6yK3Q3Sw0L14NfCtndD9uDH7vUuNtakbTgeAgiskACB1gpBcxoEVlEgahW7G4LbynT7tXbhe3C/sM/dy+e5s4o3A6dGAAEEEEAAAQQQQAABBPpAoF3LmMUq2cNC9E4WM12sXU0f8HOJCPSXAEFXf803V9u/AnFD9rCAvd3X3HA9+LHV57nTv/chV44AAggggAACCCCAAAIIrITAYiF31JA9LGy3X7PXwcKmKzGjnAOBFAsQdKV4chgaAgkKdNIqxg3G3cr1Tr7eLkznuZPgxHIoBBBAAAEEEEAAAQQQQACBCwQWC9jdkLxd2N5uu3ZBuzsgWsNwgyLQ4wIEXT0+wVweAo7AUkP2dgG7+73gx+3CdiYIAQQQQAABBBBAAAEEEEAAgeUSWCxoj9KjPSxkJ1xfrhnjuAh0oQABexdOGkNGYAkCUUL2VmF52MKoiwXrnTxjOtl2CQTsigACCCCAAAIIIIAAAggg0CMCnVSHB7dt1dqlXegeDNbDPre0nYytR6aDy0CgPwUItPpz3rnq/hZYSsgeDNQXC9itNM+a/r7nuHoEEEAAAQQQQAABBBBAYLUEWgXd7XqnRwnfCddXa0Y5LwIpEyD0StmEMBwEVkggasi+WIC+2OKpYZfDc2eFJpnTIIAAAggggAACCCCAAAJ9KrBY9fhirWOC4XmU7S31Yufu0ynhshHoXQGCrt6dW64MgcUE2v35jxKcR9lmKWNYbF++jwACCCCAAAIIIIAAAggggEDcYDtKaB5lG3cGCNe5HxHoQwEC9j6cdC4ZAUeg05Bdd+2k+r0dNs8fbkUEEEAAAQQQQAABBBBAAIEkBToNuKO0j4kaoHd67iSvm2MhgMAqChBwrSI+p0YgJQKLPQfihPDBS1vsHCmhYBgIIIAAAggggAACCCCAAAI9JhA1+G633WLHWOz7PUbK5SCAgCtA6MX9gAACKhD1WRBluyjboI4AAggggAACCCCAAAIIIIDAaglECcSjbKPjj7rdal0r50UAgWUWIAhbZmAOj0CXCXTyTOhk2y5jYLgIIIAAAggggAACCCCAAAJ9KNBJWN7Jtn1IySUj0D8CBGT9M9dcKQJRBeI+F+LuF3VcbIcAAggggAACCCCAAAIIIIBAkgJxQ/K4+yU5do6FAAIpESAQS8lEMAwEUiiwEs+HlThHCmkZEgIIIIAAAggggAACCCCAQMICKxF6r8Q5EmbhcAggsNwChFvLLczxEegNAZ4VvTGPXAUCCCCAAAIIIIAAAggggEBnAoTqnXmxNQJ9J0Bo1ndTzgUjsGQBnhtLJuQACCCAAAIIIIAAAggggAACKRYgVE/x5DA0BNImQFCWthlhPAh0nwDPke6bM0aMAAIIIIAAAggggAACCCAwL0Cgzt2AAAKxBQjGYtOxIwIIRBTgORMRis0QQAABBBBAAAEEEEAAAQSWRYAAfVlYOSgCCKgAwRf3AQIIIIAAAggggAACCCCAAAIIIIAAAggggAACMQQI2GOgsQsCCCCAAAIIIIAAAggggAACCCCAAAIIIIAAAgTs3AMIIIAAAggggAACCCCAAAIIIIAAAggggAACCMQQIGCPgcYuCCCAAAIIIIAAAggggAACCCCAAAIIIIAAAggQsHMPIIAAAggggAACCCCAAAIIIIAAAggggAACCCAQQ4CAPQYauyCAAAIIIIAAAggggAACCCCAAAIIIIAAAgggQMDOPYAAAggggAACCCCAAAIIIIAAAggggAACCCCAQAwBAvYYaOyCAAIIIIAAAggggAACCCCAAAIIIIAAAggggAABO/cAAggggAACCCCAAAIIIIAAAggggAACCCCAAAIxBAjYY6CxCwIIIIAAAggggAACCCCAAAIIIIAAAggggAACBOzcAwgggAACCCCAAAIIIIAAAggggAACCCCAAAIIxBAgYI+Bxi4IIIAAAggggAACCCCAAAIIIIAAAggggAACCBCwcw8ggAACCCCAAAIIIIAAAggggAACCCCAAAIIIBBDgIA9Bhq7IIAAAggggAACCCCAAAIIIIAAAggggAACCCBAwM49gAACCCCAAAIIIIAAAggggAACCCCAAAIIIIBADAEC9hho7IIAAggggAACCCCAAAIIIIAAAggggAACCCCAAAE79wACCCCAAAIIIIAAAggggAACCCCAAAIIIIAAAjEECNhjoLELAggggAACCCCAAAIIIIAAAggggAACCCCAAAIE7NwDCCCAAAIIIIAAAggggAACCCCAAAIIIIAAAgjEECBgj4HGLggggAACCCCAAAIIIIAAAggggAACCCCAAAIIELBzDyCAAAIIIIAAAggggAACCCCAAAIIIIAAAgggEEOAgD0GGrsggAACCCCAAAIIIIAAAggggAACCCCAAAIIIEDAzj2AAAIIIIAAAggggAACCCCAAAIIIIAAAggggEAMAQL2GGjsggACCCCAAAIIIIAAAggggAACCCCAAAIIIIAAATv3AAIIIIAAAggggAACCCCAAAIIIIAAAggggAACMQQI2GOgsQsCCCCAAAIIIIAAAggggAACCCCAAAIIIIAAAgTs3AMIIIAAAggggAACCCCAAAIIIIAAAggggAACCMQQIGCPgcYuCCCAAAIIIIAAAggggAACCCCAAAIIIIAAAggQsHMPIIAAAggggAACCCCAAAIIIIAAAggggAACCCAQQ4CAPQYauyCAAAIIIIAAAggggAACCCCAAAIIIIAAAgggQMDOPYAAAggggAACCCCAAAIIIIAAAggggAACCCCAQAwBAvYYaOyCAAIIIIAAAggggAACCCCAAAIIIIAAAggggAABO/cAAggggAACCCCAAAIIIIAAAggggAACCCCAAAIxBAjYY6CxCwIIIIAAAggggAACCCCAAAIIIIAAAggggAACBOzcAwgggAACCCCAAAIIIIAAAggggAACCCCAAAIIxBAgYI+Bxi4IIIAAAggggAACCCCAAAIIIIAAAggggAACCBCwcw8ggAACCCCAAAIIIIAAAggggAACCCCAAAIIIBBDgIA9Bhq7IIAAAggggAACCCCAAAIIIIAAAggggAACCCBAwM49gAACCCCAAAIIIIAAAggggAACCCCAAAIIIIBADAEC9hho7IIAAggggAACCCCAAAIIIIAAAggggAACCCCAAAE79wACCCCAAAIIIIAAAggggAACCCCAAAIIIIAAAjEECNhjoLELAggggAACCCCAAAIIIIAAAggggAACCCCAAAIE7NwDCCCAAAIIIIAAAggggAACCCCAAAIIIIAAAgjEECBgj4HGLggggAACCCCAAAIIIIAAAggggAACCCCAAAIIELBzDyCAAAIIIIAAAggggAACCCCAAAIIIIAAAgggEEOAgD0GGrsggAACCCCAAAIIIIAAAggggAACCCCAAAIIIEDAzj2AAAIIIIAAAggggAACCCCAAAIIIIAAAggggEAMAQL2GGjsggACCCCAAAIIIIAAAggggAACCCCAAAIIIIAAATv3AAIIIIAAAggggAACCCCAAAIIIIAAAggggAACMQQI2GOgsQsCCCCAAAIIIIAAAggggAACCCCAAAIIIIAAAgTs3AMIIIAAAggggAACCCCAAAIIIIAAAggggAACCMQQIGCPgcYuCCCAAAIIIIAAAggggAACCCCAAAIIIIAAAggQsHMPIIAAAggggAACCCCAAAIIIIAAAggggAACCCAQQ4CAPQYauyCAAAIIIIAAAggggAACCCCAAAIIIIAAAgggQMDOPYAAAggggAACCCCAAAIIIIAAAggggAACCCCAQAwBAvYYaOyCAAIIIIAAAggggAACCCCAAAIIIIAAAggggAABO/cAAggggAACCCCAAAIIIIAAAggggAACCCCAAAIxBAjYY6CxCwIIIIAAAggggAACCCCAAAIIIIAAAggggAACBOzcAwgggAACCCCAAAIIIIAAAggggAACCCCAAAIIxBAgYI+Bxi4IIIAAAggggAACCCCAAAIIIIAAAggggAACCBCwcw8ggAACCCCAAAIIIIAAAggggAACCCCAAAIIIBBDgIA9Bhq7IIAAAggggAACCCCAAAIIIIAAAggggAACCCBAwM49gAACCCCAAAIIIIAAAggggAACCCCAAAIIIIBADAEC9hho7IIAAggggAACCCCAAAIIIIAAAggggAACCCCAAAE79wACCCCAAAIIIIAAAggggAACCCCAAAIIIIAAAjEECNhjoLELAggggAACCCCAAAIIIIAAAggggAACCCCAAAIE7NwDCCCAAAIIIIAAAggggAACCCCAAAIIIIAAAgjEECBgj4HGLggggAACCCCAAAIIIIAAAggggAACCCCAAAIIELBzDyCAAAIIIIAAAggggAACCCCAAAIIIIAAAgggEEPg/wOL7VbT9UeQCQAAAABJRU5ErkJggg=="/>
          <p:cNvSpPr>
            <a:spLocks noChangeAspect="1" noChangeArrowheads="1"/>
          </p:cNvSpPr>
          <p:nvPr/>
        </p:nvSpPr>
        <p:spPr bwMode="auto">
          <a:xfrm>
            <a:off x="196035" y="-182005"/>
            <a:ext cx="384069" cy="3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D:\Downloads\лого ФРП триколо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01" y="2447999"/>
            <a:ext cx="2186398" cy="23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8415" y="5184303"/>
            <a:ext cx="7701318" cy="1090965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algn="ctr">
              <a:lnSpc>
                <a:spcPts val="7560"/>
              </a:lnSpc>
            </a:pPr>
            <a:r>
              <a:rPr lang="ru-RU" sz="3200" b="1" dirty="0" smtClean="0">
                <a:latin typeface="Arial Narrow" panose="020B0606020202030204" pitchFamily="34" charset="0"/>
                <a:cs typeface="Arial" pitchFamily="34" charset="0"/>
              </a:rPr>
              <a:t>Наш сайт: </a:t>
            </a:r>
            <a:r>
              <a:rPr lang="en-US" sz="3200" b="1" dirty="0" smtClean="0">
                <a:latin typeface="Arial Narrow" panose="020B0606020202030204" pitchFamily="34" charset="0"/>
                <a:cs typeface="Arial" pitchFamily="34" charset="0"/>
              </a:rPr>
              <a:t>frp71.ru</a:t>
            </a:r>
            <a:endParaRPr lang="ru-RU" sz="32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2486" y="1007839"/>
            <a:ext cx="10225136" cy="765200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txBody>
          <a:bodyPr wrap="square" lIns="180000" tIns="36000" rIns="180000" bIns="3600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400" b="1" dirty="0">
                <a:latin typeface="Arial Narrow" panose="020B0606020202030204" pitchFamily="34" charset="0"/>
              </a:rPr>
              <a:t>Повышение производительности </a:t>
            </a:r>
            <a:r>
              <a:rPr lang="ru-RU" sz="2400" b="1" dirty="0" smtClean="0">
                <a:latin typeface="Arial Narrow" panose="020B0606020202030204" pitchFamily="34" charset="0"/>
              </a:rPr>
              <a:t>труда (ППТ) </a:t>
            </a:r>
            <a:r>
              <a:rPr lang="ru-RU" sz="2400" b="1" dirty="0">
                <a:latin typeface="Arial Narrow" panose="020B0606020202030204" pitchFamily="34" charset="0"/>
              </a:rPr>
              <a:t>- одна из ключевых тем в разрабатываемом плане ускорения экономического роста до 2025 </a:t>
            </a:r>
            <a:r>
              <a:rPr lang="ru-RU" sz="2400" b="1" dirty="0" smtClean="0">
                <a:latin typeface="Arial Narrow" panose="020B0606020202030204" pitchFamily="34" charset="0"/>
              </a:rPr>
              <a:t>года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397" y="162457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Приоритетная программа «Повышение производительности труда»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71735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4454" y="5847627"/>
            <a:ext cx="10657183" cy="632820"/>
          </a:xfrm>
          <a:prstGeom prst="rect">
            <a:avLst/>
          </a:prstGeom>
          <a:noFill/>
          <a:ln w="50800">
            <a:noFill/>
          </a:ln>
        </p:spPr>
        <p:txBody>
          <a:bodyPr wrap="square" lIns="180000" tIns="180000" rIns="180000" bIns="180000">
            <a:spAutoFit/>
          </a:bodyPr>
          <a:lstStyle/>
          <a:p>
            <a:pPr marL="0" lvl="1" algn="just">
              <a:lnSpc>
                <a:spcPts val="2100"/>
              </a:lnSpc>
              <a:spcBef>
                <a:spcPts val="1200"/>
              </a:spcBef>
            </a:pPr>
            <a:r>
              <a:rPr lang="ru-RU" sz="2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*</a:t>
            </a:r>
            <a:r>
              <a:rPr lang="ru-RU" sz="26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Для предприятий вступающих в программу в 2017 году, первым годом реализации программы считается 2018 год</a:t>
            </a:r>
            <a:endParaRPr lang="ru-RU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-245103" y="2760403"/>
            <a:ext cx="6438188" cy="2232000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  <a:scene3d>
            <a:camera prst="isometricRightUp"/>
            <a:lightRig rig="threePt" dir="t"/>
          </a:scene3d>
          <a:sp3d>
            <a:bevelT h="0"/>
            <a:bevelB w="0" h="2222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Arial Black" panose="020B0A04020102020204" pitchFamily="34" charset="0"/>
              </a:rPr>
              <a:t>п</a:t>
            </a:r>
            <a:r>
              <a:rPr lang="ru-RU" sz="2200" dirty="0" smtClean="0">
                <a:latin typeface="Arial Black" panose="020B0A04020102020204" pitchFamily="34" charset="0"/>
              </a:rPr>
              <a:t>о результатам:</a:t>
            </a:r>
          </a:p>
          <a:p>
            <a:r>
              <a:rPr lang="ru-RU" sz="2200" dirty="0" smtClean="0">
                <a:latin typeface="Arial Black" panose="020B0A04020102020204" pitchFamily="34" charset="0"/>
              </a:rPr>
              <a:t>первого года                  реализации</a:t>
            </a:r>
          </a:p>
          <a:p>
            <a:r>
              <a:rPr lang="ru-RU" sz="2200" dirty="0">
                <a:latin typeface="Arial Black" panose="020B0A04020102020204" pitchFamily="34" charset="0"/>
              </a:rPr>
              <a:t> </a:t>
            </a:r>
            <a:r>
              <a:rPr lang="ru-RU" sz="2200" dirty="0" smtClean="0">
                <a:latin typeface="Arial Black" panose="020B0A04020102020204" pitchFamily="34" charset="0"/>
              </a:rPr>
              <a:t>                                        программы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30746" y="4863285"/>
            <a:ext cx="273630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300"/>
              </a:lnSpc>
              <a:spcBef>
                <a:spcPts val="1200"/>
              </a:spcBef>
            </a:pPr>
            <a:r>
              <a:rPr lang="ru-RU" sz="2200" b="1" dirty="0" smtClean="0">
                <a:solidFill>
                  <a:srgbClr val="00A44A"/>
                </a:solidFill>
                <a:latin typeface="Arial Narrow" panose="020B0606020202030204" pitchFamily="34" charset="0"/>
              </a:rPr>
              <a:t>Количество регионов-участников</a:t>
            </a:r>
            <a:endParaRPr lang="ru-RU" sz="2200" b="1" dirty="0">
              <a:solidFill>
                <a:srgbClr val="00A44A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13085" y="2792595"/>
            <a:ext cx="324036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300"/>
              </a:lnSpc>
              <a:spcBef>
                <a:spcPts val="1200"/>
              </a:spcBef>
            </a:pPr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Количество предприятий-участников</a:t>
            </a:r>
            <a:endParaRPr lang="ru-RU" sz="2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08494" y="5496707"/>
            <a:ext cx="652743" cy="407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lnSpc>
                <a:spcPts val="2100"/>
              </a:lnSpc>
              <a:spcBef>
                <a:spcPts val="1200"/>
              </a:spcBef>
            </a:pPr>
            <a:r>
              <a:rPr lang="ru-RU" sz="4000" b="1" dirty="0" smtClean="0">
                <a:solidFill>
                  <a:srgbClr val="00A44A"/>
                </a:solidFill>
                <a:latin typeface="Arial Narrow" panose="020B0606020202030204" pitchFamily="34" charset="0"/>
                <a:cs typeface="Arial" pitchFamily="34" charset="0"/>
              </a:rPr>
              <a:t>15</a:t>
            </a:r>
            <a:endParaRPr lang="ru-RU" sz="4000" b="1" dirty="0">
              <a:solidFill>
                <a:srgbClr val="00A44A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486271" y="4284079"/>
            <a:ext cx="1228149" cy="632820"/>
          </a:xfrm>
          <a:prstGeom prst="rect">
            <a:avLst/>
          </a:prstGeom>
          <a:noFill/>
          <a:ln w="50800">
            <a:noFill/>
          </a:ln>
        </p:spPr>
        <p:txBody>
          <a:bodyPr wrap="square" lIns="180000" tIns="180000" rIns="180000" bIns="180000">
            <a:spAutoFit/>
          </a:bodyPr>
          <a:lstStyle/>
          <a:p>
            <a:pPr marL="0" lvl="1" algn="just">
              <a:lnSpc>
                <a:spcPts val="2100"/>
              </a:lnSpc>
              <a:spcBef>
                <a:spcPts val="1200"/>
              </a:spcBef>
            </a:pPr>
            <a:r>
              <a:rPr lang="ru-RU" sz="6000" b="1" dirty="0" smtClean="0">
                <a:solidFill>
                  <a:srgbClr val="00A44A"/>
                </a:solidFill>
                <a:latin typeface="Arial Narrow" panose="020B0606020202030204" pitchFamily="34" charset="0"/>
                <a:cs typeface="Arial" pitchFamily="34" charset="0"/>
              </a:rPr>
              <a:t>85</a:t>
            </a:r>
            <a:endParaRPr lang="ru-RU" sz="6000" b="1" dirty="0">
              <a:solidFill>
                <a:srgbClr val="00A44A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21077" y="3876403"/>
            <a:ext cx="886781" cy="407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lnSpc>
                <a:spcPts val="2100"/>
              </a:lnSpc>
              <a:spcBef>
                <a:spcPts val="12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150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425333" y="2057118"/>
            <a:ext cx="2141717" cy="735477"/>
          </a:xfrm>
          <a:prstGeom prst="rect">
            <a:avLst/>
          </a:prstGeom>
          <a:noFill/>
          <a:ln w="50800">
            <a:noFill/>
          </a:ln>
        </p:spPr>
        <p:txBody>
          <a:bodyPr wrap="square" lIns="180000" tIns="180000" rIns="180000" bIns="180000">
            <a:spAutoFit/>
          </a:bodyPr>
          <a:lstStyle/>
          <a:p>
            <a:pPr marL="0" lvl="1" algn="just">
              <a:lnSpc>
                <a:spcPts val="2100"/>
              </a:lnSpc>
              <a:spcBef>
                <a:spcPts val="1200"/>
              </a:spcBef>
            </a:pPr>
            <a:r>
              <a:rPr lang="ru-RU" sz="6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850</a:t>
            </a:r>
            <a:endParaRPr lang="ru-RU" sz="6000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5371521" y="2832659"/>
            <a:ext cx="6438188" cy="2232000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  <a:scene3d>
            <a:camera prst="isometricRightUp"/>
            <a:lightRig rig="threePt" dir="t"/>
          </a:scene3d>
          <a:sp3d>
            <a:bevelT h="0"/>
            <a:bevelB w="0" h="2222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Arial Black" panose="020B0A04020102020204" pitchFamily="34" charset="0"/>
              </a:rPr>
              <a:t>п</a:t>
            </a:r>
            <a:r>
              <a:rPr lang="ru-RU" sz="2200" dirty="0" smtClean="0">
                <a:latin typeface="Arial Black" panose="020B0A04020102020204" pitchFamily="34" charset="0"/>
              </a:rPr>
              <a:t>о результатам:</a:t>
            </a:r>
          </a:p>
          <a:p>
            <a:r>
              <a:rPr lang="ru-RU" sz="2200" dirty="0" smtClean="0">
                <a:latin typeface="Arial Black" panose="020B0A04020102020204" pitchFamily="34" charset="0"/>
              </a:rPr>
              <a:t>первого года                  реализации</a:t>
            </a:r>
          </a:p>
          <a:p>
            <a:r>
              <a:rPr lang="ru-RU" sz="2200" dirty="0">
                <a:latin typeface="Arial Black" panose="020B0A04020102020204" pitchFamily="34" charset="0"/>
              </a:rPr>
              <a:t> </a:t>
            </a:r>
            <a:r>
              <a:rPr lang="ru-RU" sz="2200" dirty="0" smtClean="0">
                <a:latin typeface="Arial Black" panose="020B0A04020102020204" pitchFamily="34" charset="0"/>
              </a:rPr>
              <a:t>                                        программы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71455" y="2097182"/>
            <a:ext cx="1872208" cy="735477"/>
          </a:xfrm>
          <a:prstGeom prst="rect">
            <a:avLst/>
          </a:prstGeom>
          <a:noFill/>
          <a:ln w="50800">
            <a:noFill/>
          </a:ln>
        </p:spPr>
        <p:txBody>
          <a:bodyPr wrap="square" lIns="180000" tIns="180000" rIns="180000" bIns="180000">
            <a:spAutoFit/>
          </a:bodyPr>
          <a:lstStyle/>
          <a:p>
            <a:pPr marL="0" lvl="1" algn="just">
              <a:lnSpc>
                <a:spcPts val="2100"/>
              </a:lnSpc>
              <a:spcBef>
                <a:spcPts val="1200"/>
              </a:spcBef>
            </a:pPr>
            <a:r>
              <a:rPr lang="ru-RU" sz="6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30%</a:t>
            </a:r>
            <a:endParaRPr lang="ru-RU" sz="6000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6453" y="2198910"/>
            <a:ext cx="5413314" cy="3842675"/>
            <a:chOff x="266453" y="2198910"/>
            <a:chExt cx="5413314" cy="3842675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335468" y="4650173"/>
              <a:ext cx="2232248" cy="977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300"/>
                </a:lnSpc>
                <a:spcBef>
                  <a:spcPts val="1200"/>
                </a:spcBef>
              </a:pPr>
              <a:r>
                <a:rPr lang="ru-RU" sz="2200" b="1" dirty="0">
                  <a:solidFill>
                    <a:srgbClr val="00A44A"/>
                  </a:solidFill>
                  <a:latin typeface="Arial Narrow" panose="020B0606020202030204" pitchFamily="34" charset="0"/>
                </a:rPr>
                <a:t>Достижение по трудоустройству работников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152525" y="5362727"/>
              <a:ext cx="1368152" cy="678858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lIns="180000" tIns="180000" rIns="180000" bIns="180000">
              <a:spAutoFit/>
            </a:bodyPr>
            <a:lstStyle/>
            <a:p>
              <a:pPr marL="0" lvl="1" algn="just">
                <a:lnSpc>
                  <a:spcPts val="2100"/>
                </a:lnSpc>
                <a:spcBef>
                  <a:spcPts val="1200"/>
                </a:spcBef>
              </a:pPr>
              <a:r>
                <a:rPr lang="en-US" sz="4000" b="1" dirty="0" smtClean="0">
                  <a:solidFill>
                    <a:srgbClr val="00A44A"/>
                  </a:solidFill>
                  <a:latin typeface="Arial Narrow" panose="020B0606020202030204" pitchFamily="34" charset="0"/>
                  <a:cs typeface="Arial" pitchFamily="34" charset="0"/>
                </a:rPr>
                <a:t>78</a:t>
              </a:r>
              <a:r>
                <a:rPr lang="ru-RU" sz="4000" b="1" dirty="0" smtClean="0">
                  <a:solidFill>
                    <a:srgbClr val="00A44A"/>
                  </a:solidFill>
                  <a:latin typeface="Arial Narrow" panose="020B0606020202030204" pitchFamily="34" charset="0"/>
                  <a:cs typeface="Arial" pitchFamily="34" charset="0"/>
                </a:rPr>
                <a:t>%</a:t>
              </a:r>
              <a:endParaRPr lang="ru-RU" sz="4000" b="1" dirty="0">
                <a:solidFill>
                  <a:srgbClr val="00A44A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807559" y="4127808"/>
              <a:ext cx="1872208" cy="735477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lIns="180000" tIns="180000" rIns="180000" bIns="180000">
              <a:spAutoFit/>
            </a:bodyPr>
            <a:lstStyle/>
            <a:p>
              <a:pPr marL="0" lvl="1" algn="just">
                <a:lnSpc>
                  <a:spcPts val="2100"/>
                </a:lnSpc>
                <a:spcBef>
                  <a:spcPts val="1200"/>
                </a:spcBef>
              </a:pPr>
              <a:r>
                <a:rPr lang="ru-RU" sz="6000" b="1" dirty="0" smtClean="0">
                  <a:solidFill>
                    <a:srgbClr val="00A44A"/>
                  </a:solidFill>
                  <a:latin typeface="Arial Narrow" panose="020B0606020202030204" pitchFamily="34" charset="0"/>
                  <a:cs typeface="Arial" pitchFamily="34" charset="0"/>
                </a:rPr>
                <a:t>90%</a:t>
              </a:r>
              <a:endParaRPr lang="ru-RU" sz="6000" b="1" dirty="0">
                <a:solidFill>
                  <a:srgbClr val="00A44A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04454" y="3876403"/>
              <a:ext cx="792205" cy="407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just">
                <a:lnSpc>
                  <a:spcPts val="2100"/>
                </a:lnSpc>
                <a:spcBef>
                  <a:spcPts val="1200"/>
                </a:spcBef>
              </a:pPr>
              <a:r>
                <a:rPr lang="ru-RU" sz="4000" b="1" dirty="0">
                  <a:solidFill>
                    <a:srgbClr val="C00000"/>
                  </a:solidFill>
                  <a:latin typeface="Arial Narrow" panose="020B0606020202030204" pitchFamily="34" charset="0"/>
                  <a:cs typeface="Arial" pitchFamily="34" charset="0"/>
                </a:rPr>
                <a:t>5%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66453" y="2198910"/>
              <a:ext cx="2901586" cy="1272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300"/>
                </a:lnSpc>
                <a:spcBef>
                  <a:spcPts val="1200"/>
                </a:spcBef>
              </a:pPr>
              <a:r>
                <a:rPr lang="ru-RU" sz="22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Д</a:t>
              </a:r>
              <a:r>
                <a:rPr lang="ru-RU" sz="22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остижение по </a:t>
              </a:r>
              <a:r>
                <a:rPr lang="ru-RU" sz="22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приросту производительности </a:t>
              </a:r>
              <a:r>
                <a:rPr lang="ru-RU" sz="22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труда</a:t>
              </a:r>
              <a:endParaRPr lang="ru-RU" sz="22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6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397" y="162457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Матричная структура программы ППТ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71735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421" y="1106809"/>
            <a:ext cx="11170191" cy="5229621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lIns="180000" tIns="180000" rIns="180000" bIns="180000" rtlCol="0">
            <a:noAutofit/>
          </a:bodyPr>
          <a:lstStyle/>
          <a:p>
            <a:pPr algn="just">
              <a:lnSpc>
                <a:spcPts val="2700"/>
              </a:lnSpc>
            </a:pPr>
            <a:r>
              <a:rPr lang="ru-RU" sz="2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Федеральная</a:t>
            </a:r>
          </a:p>
          <a:p>
            <a:pPr algn="just">
              <a:lnSpc>
                <a:spcPts val="2700"/>
              </a:lnSpc>
            </a:pPr>
            <a:r>
              <a:rPr lang="ru-RU" sz="2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программа</a:t>
            </a:r>
            <a:endParaRPr lang="ru-RU" sz="2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3605" y="2349720"/>
            <a:ext cx="7200000" cy="3420000"/>
          </a:xfrm>
          <a:prstGeom prst="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txBody>
          <a:bodyPr wrap="square" lIns="180000" tIns="180000" rIns="180000" bIns="180000" rtlCol="0">
            <a:noAutofit/>
          </a:bodyPr>
          <a:lstStyle/>
          <a:p>
            <a:pPr marL="342900" indent="-342900" algn="just">
              <a:lnSpc>
                <a:spcPts val="23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ru-RU" sz="2200" b="1" dirty="0">
              <a:solidFill>
                <a:srgbClr val="0060A8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8189" y="2485675"/>
            <a:ext cx="7200000" cy="3420000"/>
          </a:xfrm>
          <a:prstGeom prst="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txBody>
          <a:bodyPr wrap="square" lIns="180000" tIns="180000" rIns="180000" bIns="180000" rtlCol="0">
            <a:noAutofit/>
          </a:bodyPr>
          <a:lstStyle/>
          <a:p>
            <a:pPr marL="342900" indent="-342900" algn="just">
              <a:lnSpc>
                <a:spcPts val="23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ru-RU" sz="2200" b="1" dirty="0">
              <a:solidFill>
                <a:srgbClr val="0060A8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5173" y="2628399"/>
            <a:ext cx="7200000" cy="3420000"/>
          </a:xfrm>
          <a:prstGeom prst="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txBody>
          <a:bodyPr wrap="square" lIns="180000" tIns="180000" rIns="180000" bIns="180000" rtlCol="0">
            <a:noAutofit/>
          </a:bodyPr>
          <a:lstStyle/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Региональная</a:t>
            </a:r>
          </a:p>
          <a:p>
            <a:pPr>
              <a:lnSpc>
                <a:spcPts val="2500"/>
              </a:lnSpc>
            </a:pP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программа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9069" y="3960167"/>
            <a:ext cx="2808312" cy="122413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lIns="180000" tIns="180000" rIns="180000" bIns="180000" rtlCol="0">
            <a:noAutofit/>
          </a:bodyPr>
          <a:lstStyle/>
          <a:p>
            <a:pPr marL="342900" indent="-342900" algn="just">
              <a:lnSpc>
                <a:spcPts val="23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ru-RU" sz="2200" b="1" dirty="0">
              <a:solidFill>
                <a:srgbClr val="0060A8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5453" y="4086001"/>
            <a:ext cx="2808312" cy="122413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lIns="180000" tIns="180000" rIns="180000" bIns="180000" rtlCol="0">
            <a:noAutofit/>
          </a:bodyPr>
          <a:lstStyle/>
          <a:p>
            <a:pPr marL="342900" indent="-342900" algn="just">
              <a:lnSpc>
                <a:spcPts val="23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ru-RU" sz="2200" b="1" dirty="0">
              <a:solidFill>
                <a:srgbClr val="0060A8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81" y="1511895"/>
            <a:ext cx="1047750" cy="6191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770037" y="4218955"/>
            <a:ext cx="2808312" cy="122413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lIns="180000" tIns="180000" rIns="180000" bIns="180000" rtlCol="0" anchor="ctr">
            <a:noAutofit/>
          </a:bodyPr>
          <a:lstStyle/>
          <a:p>
            <a:pPr algn="just">
              <a:lnSpc>
                <a:spcPts val="2300"/>
              </a:lnSpc>
            </a:pPr>
            <a:endParaRPr lang="ru-RU" sz="22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4" descr="http://i.ytimg.com/vi/PHwSSHcN1dE/hq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8" r="2498" b="13593"/>
          <a:stretch/>
        </p:blipFill>
        <p:spPr bwMode="auto">
          <a:xfrm>
            <a:off x="4928943" y="1367879"/>
            <a:ext cx="1696190" cy="7631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48" y="1186717"/>
            <a:ext cx="826897" cy="9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429" y="3888159"/>
            <a:ext cx="1224136" cy="11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61" y="1252810"/>
            <a:ext cx="1018992" cy="92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220" y="2704614"/>
            <a:ext cx="969329" cy="118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551" r="1"/>
          <a:stretch/>
        </p:blipFill>
        <p:spPr bwMode="auto">
          <a:xfrm>
            <a:off x="4305300" y="4536231"/>
            <a:ext cx="1095697" cy="11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639295" y="4366444"/>
            <a:ext cx="2808312" cy="122413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lIns="180000" tIns="180000" rIns="180000" bIns="180000" rtlCol="0">
            <a:noAutofit/>
          </a:bodyPr>
          <a:lstStyle/>
          <a:p>
            <a:pPr marL="342900" indent="-342900" algn="just">
              <a:lnSpc>
                <a:spcPts val="23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ru-RU" sz="2200" b="1" dirty="0">
              <a:solidFill>
                <a:srgbClr val="0060A8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3005" y="4510460"/>
            <a:ext cx="2808312" cy="122413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lIns="180000" tIns="180000" rIns="180000" bIns="180000" rtlCol="0">
            <a:noAutofit/>
          </a:bodyPr>
          <a:lstStyle/>
          <a:p>
            <a:pPr algn="just">
              <a:lnSpc>
                <a:spcPts val="2300"/>
              </a:lnSpc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Программа</a:t>
            </a:r>
          </a:p>
          <a:p>
            <a:pPr algn="just">
              <a:lnSpc>
                <a:spcPts val="2300"/>
              </a:lnSpc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предприятия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55" y="4654476"/>
            <a:ext cx="1068654" cy="98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60437" y="2315454"/>
            <a:ext cx="2827702" cy="852625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Федеральный центр компетенции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37101" y="2933559"/>
            <a:ext cx="2869439" cy="5945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Региональный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центр компетенции</a:t>
            </a:r>
          </a:p>
        </p:txBody>
      </p:sp>
      <p:pic>
        <p:nvPicPr>
          <p:cNvPr id="8203" name="Picture 11" descr="http://www.workero.ru/public/WebApp/images/news/sources/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381" y="1327969"/>
            <a:ext cx="2110058" cy="83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9198830" y="5040287"/>
            <a:ext cx="1242727" cy="668981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ГУТО ЦЗНТО</a:t>
            </a:r>
          </a:p>
        </p:txBody>
      </p:sp>
      <p:pic>
        <p:nvPicPr>
          <p:cNvPr id="8215" name="Picture 23" descr="http://mms.businesswire.com/media/20170123005302/en/565660/4/Marketplace_Logo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15948" r="8880" b="17099"/>
          <a:stretch/>
        </p:blipFill>
        <p:spPr bwMode="auto">
          <a:xfrm>
            <a:off x="407683" y="3536105"/>
            <a:ext cx="2780456" cy="6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9" name="Picture 27" descr="https://www.iconfinder.com/data/icons/medcare/512/knowledge_base-51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12" y="5112295"/>
            <a:ext cx="533300" cy="53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3" y="4393200"/>
            <a:ext cx="2622176" cy="5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293408" y="5194224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Impact" panose="020B0806030902050204" pitchFamily="34" charset="0"/>
              </a:rPr>
              <a:t>База знаний</a:t>
            </a:r>
            <a:endParaRPr lang="ru-RU" sz="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397" y="162457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3000" dirty="0">
                <a:solidFill>
                  <a:schemeClr val="bg1"/>
                </a:solidFill>
                <a:latin typeface="Arial Narrow" panose="020B0606020202030204" pitchFamily="34" charset="0"/>
              </a:rPr>
              <a:t>Федеральный центр компетенций (ФЦК)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71735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17" y="1209211"/>
            <a:ext cx="9595421" cy="512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8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397" y="162457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Региональный центр компетенций (РЦК)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71735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0437" y="1194456"/>
            <a:ext cx="10970588" cy="48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FF0000"/>
            </a:solidFill>
          </a:ln>
        </p:spPr>
        <p:txBody>
          <a:bodyPr wrap="square" lIns="180000" tIns="108000" rIns="180000" bIns="0" rtlCol="0">
            <a:spAutoFit/>
          </a:bodyPr>
          <a:lstStyle/>
          <a:p>
            <a:pPr algn="just">
              <a:lnSpc>
                <a:spcPts val="2100"/>
              </a:lnSpc>
              <a:spcBef>
                <a:spcPts val="700"/>
              </a:spcBef>
            </a:pPr>
            <a:r>
              <a:rPr lang="ru-RU" sz="26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Направления деятельности РЦК:</a:t>
            </a:r>
            <a:endParaRPr lang="ru-RU" sz="2400" b="1" dirty="0"/>
          </a:p>
          <a:p>
            <a:pPr marL="285750" indent="-285750" algn="just">
              <a:lnSpc>
                <a:spcPts val="1900"/>
              </a:lnSpc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</a:rPr>
              <a:t>продвижение </a:t>
            </a:r>
            <a:r>
              <a:rPr lang="ru-RU" dirty="0">
                <a:latin typeface="Arial Narrow" panose="020B0606020202030204" pitchFamily="34" charset="0"/>
              </a:rPr>
              <a:t>новых технологий в сфере повышения производительности труда и организация обменом опытом (</a:t>
            </a:r>
            <a:r>
              <a:rPr lang="ru-RU" dirty="0" smtClean="0">
                <a:latin typeface="Arial Narrow" panose="020B0606020202030204" pitchFamily="34" charset="0"/>
              </a:rPr>
              <a:t>лучшими практиками</a:t>
            </a:r>
            <a:r>
              <a:rPr lang="ru-RU" dirty="0">
                <a:latin typeface="Arial Narrow" panose="020B0606020202030204" pitchFamily="34" charset="0"/>
              </a:rPr>
              <a:t>), включая продвижение современных подходов к повышению производительности труда, обмен опытом в области </a:t>
            </a:r>
            <a:r>
              <a:rPr lang="ru-RU" dirty="0" smtClean="0">
                <a:latin typeface="Arial Narrow" panose="020B0606020202030204" pitchFamily="34" charset="0"/>
              </a:rPr>
              <a:t>повышения производительности</a:t>
            </a:r>
            <a:r>
              <a:rPr lang="ru-RU" dirty="0">
                <a:latin typeface="Arial Narrow" panose="020B0606020202030204" pitchFamily="34" charset="0"/>
              </a:rPr>
              <a:t>, подготовка и распространение методических материалов, формирование сети партнеров в регионе в сфере </a:t>
            </a:r>
            <a:r>
              <a:rPr lang="ru-RU" dirty="0" smtClean="0">
                <a:latin typeface="Arial Narrow" panose="020B0606020202030204" pitchFamily="34" charset="0"/>
              </a:rPr>
              <a:t>повышения производительности </a:t>
            </a:r>
            <a:r>
              <a:rPr lang="ru-RU" dirty="0">
                <a:latin typeface="Arial Narrow" panose="020B0606020202030204" pitchFamily="34" charset="0"/>
              </a:rPr>
              <a:t>труда;</a:t>
            </a:r>
          </a:p>
          <a:p>
            <a:pPr marL="285750" indent="-285750" algn="just">
              <a:lnSpc>
                <a:spcPts val="1900"/>
              </a:lnSpc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организация и проведение мастер-классов ведущих экспертов в сфере производительности труда, поддержка </a:t>
            </a:r>
            <a:r>
              <a:rPr lang="ru-RU" dirty="0" smtClean="0">
                <a:latin typeface="Arial Narrow" panose="020B0606020202030204" pitchFamily="34" charset="0"/>
              </a:rPr>
              <a:t>реализации специализированных </a:t>
            </a:r>
            <a:r>
              <a:rPr lang="ru-RU" dirty="0">
                <a:latin typeface="Arial Narrow" panose="020B0606020202030204" pitchFamily="34" charset="0"/>
              </a:rPr>
              <a:t>тренингов/образовательных программ в сфере производительности труда в отдельных отраслях;</a:t>
            </a:r>
          </a:p>
          <a:p>
            <a:pPr marL="285750" indent="-285750" algn="just">
              <a:lnSpc>
                <a:spcPts val="1900"/>
              </a:lnSpc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реализация программ развития компетенций по приоритетным отраслевым секторам и ключевым темам (например, ≪</a:t>
            </a:r>
            <a:r>
              <a:rPr lang="ru-RU" dirty="0" smtClean="0">
                <a:latin typeface="Arial Narrow" panose="020B0606020202030204" pitchFamily="34" charset="0"/>
              </a:rPr>
              <a:t>бережливое производство</a:t>
            </a:r>
            <a:r>
              <a:rPr lang="ru-RU" dirty="0">
                <a:latin typeface="Arial Narrow" panose="020B0606020202030204" pitchFamily="34" charset="0"/>
              </a:rPr>
              <a:t>≫, внедрение элементов цифровой экономики, проектное управление), разработка и реализация </a:t>
            </a:r>
            <a:r>
              <a:rPr lang="ru-RU" dirty="0" smtClean="0">
                <a:latin typeface="Arial Narrow" panose="020B0606020202030204" pitchFamily="34" charset="0"/>
              </a:rPr>
              <a:t>портфеля тренингов/образовательных </a:t>
            </a:r>
            <a:r>
              <a:rPr lang="ru-RU" dirty="0">
                <a:latin typeface="Arial Narrow" panose="020B0606020202030204" pitchFamily="34" charset="0"/>
              </a:rPr>
              <a:t>программ по ключевым темам повышения производительности труда;</a:t>
            </a:r>
          </a:p>
          <a:p>
            <a:pPr marL="285750" indent="-285750" algn="just">
              <a:lnSpc>
                <a:spcPts val="1900"/>
              </a:lnSpc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содействие в формировании базы знаний и проектов по повышению производительности труда для их последующего </a:t>
            </a:r>
            <a:r>
              <a:rPr lang="ru-RU" dirty="0" smtClean="0">
                <a:latin typeface="Arial Narrow" panose="020B0606020202030204" pitchFamily="34" charset="0"/>
              </a:rPr>
              <a:t>тиражирования ФЦК;</a:t>
            </a:r>
            <a:endParaRPr lang="ru-RU" dirty="0">
              <a:latin typeface="Arial Narrow" panose="020B0606020202030204" pitchFamily="34" charset="0"/>
            </a:endParaRPr>
          </a:p>
          <a:p>
            <a:pPr marL="285750" indent="-285750" algn="just">
              <a:lnSpc>
                <a:spcPts val="1900"/>
              </a:lnSpc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участие в разработке и реализации региональной программы, координация ключевых </a:t>
            </a:r>
            <a:r>
              <a:rPr lang="ru-RU" dirty="0" smtClean="0">
                <a:latin typeface="Arial Narrow" panose="020B0606020202030204" pitchFamily="34" charset="0"/>
              </a:rPr>
              <a:t>сторон </a:t>
            </a:r>
            <a:r>
              <a:rPr lang="ru-RU" dirty="0">
                <a:latin typeface="Arial Narrow" panose="020B0606020202030204" pitchFamily="34" charset="0"/>
              </a:rPr>
              <a:t>проекта (</a:t>
            </a:r>
            <a:r>
              <a:rPr lang="ru-RU" dirty="0" smtClean="0">
                <a:latin typeface="Arial Narrow" panose="020B0606020202030204" pitchFamily="34" charset="0"/>
              </a:rPr>
              <a:t>предприятий-участников </a:t>
            </a:r>
            <a:r>
              <a:rPr lang="ru-RU" dirty="0">
                <a:latin typeface="Arial Narrow" panose="020B0606020202030204" pitchFamily="34" charset="0"/>
              </a:rPr>
              <a:t>региональной программы, </a:t>
            </a:r>
            <a:r>
              <a:rPr lang="ru-RU" dirty="0" smtClean="0">
                <a:latin typeface="Arial Narrow" panose="020B0606020202030204" pitchFamily="34" charset="0"/>
              </a:rPr>
              <a:t>ЦЗН</a:t>
            </a:r>
            <a:r>
              <a:rPr lang="ru-RU" dirty="0">
                <a:latin typeface="Arial Narrow" panose="020B0606020202030204" pitchFamily="34" charset="0"/>
              </a:rPr>
              <a:t>, образовательных организаций и других), мониторинге выполнения мероприятий </a:t>
            </a:r>
            <a:r>
              <a:rPr lang="ru-RU" dirty="0" smtClean="0">
                <a:latin typeface="Arial Narrow" panose="020B0606020202030204" pitchFamily="34" charset="0"/>
              </a:rPr>
              <a:t>региональной программы </a:t>
            </a:r>
            <a:r>
              <a:rPr lang="ru-RU" dirty="0">
                <a:latin typeface="Arial Narrow" panose="020B0606020202030204" pitchFamily="34" charset="0"/>
              </a:rPr>
              <a:t>и оценке достижений предприятий - участников региональной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0150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397" y="162457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Этапы развития </a:t>
            </a: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Центров компетенций в программе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71735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2" y="935831"/>
            <a:ext cx="10006647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7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246290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3000" dirty="0" smtClean="0">
                <a:solidFill>
                  <a:schemeClr val="bg1"/>
                </a:solidFill>
                <a:latin typeface="PT Sans Narrow" panose="020B0506020203020204" pitchFamily="34" charset="-52"/>
              </a:rPr>
              <a:t>Контрольные точки развития Центров компетенций</a:t>
            </a:r>
            <a:endParaRPr lang="ru-RU" sz="3000" dirty="0">
              <a:solidFill>
                <a:schemeClr val="bg1"/>
              </a:solidFill>
              <a:latin typeface="PT Sans Narrow" panose="020B0506020203020204" pitchFamily="34" charset="-5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155568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05053" y="2771497"/>
            <a:ext cx="3912568" cy="6247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/>
          <p:cNvSpPr/>
          <p:nvPr/>
        </p:nvSpPr>
        <p:spPr>
          <a:xfrm>
            <a:off x="8929389" y="3491577"/>
            <a:ext cx="2448272" cy="8884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трелка вправо 5"/>
          <p:cNvSpPr/>
          <p:nvPr/>
        </p:nvSpPr>
        <p:spPr>
          <a:xfrm>
            <a:off x="720477" y="2580082"/>
            <a:ext cx="10009112" cy="2232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0000"/>
            </a:solidFill>
          </a:ln>
          <a:scene3d>
            <a:camera prst="isometricRightUp"/>
            <a:lightRig rig="threePt" dir="t"/>
          </a:scene3d>
          <a:sp3d>
            <a:bevelT h="0"/>
            <a:bevelB w="0" h="2222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ЭТАПЫ И КОНТРОЛЬНЫЕ ТОЧКИ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16422" y="5400327"/>
            <a:ext cx="1728191" cy="490135"/>
            <a:chOff x="343601" y="4980287"/>
            <a:chExt cx="2897763" cy="49013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43601" y="4980287"/>
              <a:ext cx="2897763" cy="4901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343601" y="4980287"/>
              <a:ext cx="2897763" cy="490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112" tIns="0" rIns="0" bIns="0" numCol="1" spcCol="1270" anchor="t" anchorCtr="0">
              <a:noAutofit/>
            </a:bodyPr>
            <a:lstStyle/>
            <a:p>
              <a:pPr lvl="0" algn="l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Сентябрь 2017</a:t>
              </a:r>
            </a:p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2000" kern="1200" dirty="0" smtClean="0">
                  <a:latin typeface="PT Sans Narrow" panose="020B0506020203020204" pitchFamily="34" charset="-52"/>
                </a:rPr>
                <a:t>Утвержден паспорт проекта</a:t>
              </a:r>
              <a:endParaRPr lang="ru-RU" sz="2000" kern="1200" dirty="0">
                <a:latin typeface="PT Sans Narrow" panose="020B0506020203020204" pitchFamily="34" charset="-52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597873" y="5100114"/>
            <a:ext cx="6771676" cy="1003904"/>
            <a:chOff x="1070197" y="4032448"/>
            <a:chExt cx="6771676" cy="100390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214213" y="4032448"/>
              <a:ext cx="6627660" cy="85988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070197" y="4176464"/>
              <a:ext cx="6627660" cy="8598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219" tIns="0" rIns="0" bIns="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17.10.2017</a:t>
              </a:r>
            </a:p>
            <a:p>
              <a:pPr lvl="0" algn="l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dirty="0" smtClean="0">
                  <a:latin typeface="PT Sans Narrow" panose="020B0506020203020204" pitchFamily="34" charset="-52"/>
                </a:rPr>
                <a:t>Введена в опытную эксплуатацию ИТ-платформа управленческих и технологических компетенций, оснащенная базовым функционалом</a:t>
              </a:r>
              <a:endParaRPr lang="ru-RU" sz="2000" kern="1200" dirty="0">
                <a:latin typeface="PT Sans Narrow" panose="020B0506020203020204" pitchFamily="34" charset="-52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-575667" y="3888159"/>
            <a:ext cx="4320480" cy="851915"/>
            <a:chOff x="2336343" y="3354680"/>
            <a:chExt cx="5566402" cy="100110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336343" y="3605443"/>
              <a:ext cx="4427850" cy="7503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2918256" y="3354680"/>
              <a:ext cx="4984489" cy="750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626" tIns="0" rIns="0" bIns="0" numCol="1" spcCol="1270" anchor="t" anchorCtr="0">
              <a:noAutofit/>
            </a:bodyPr>
            <a:lstStyle/>
            <a:p>
              <a:pPr lvl="0" algn="r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15.11.2017</a:t>
              </a:r>
            </a:p>
            <a:p>
              <a:pPr lvl="0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dirty="0" smtClean="0">
                  <a:latin typeface="PT Sans Narrow" panose="020B0506020203020204" pitchFamily="34" charset="-52"/>
                </a:rPr>
                <a:t>Определение </a:t>
              </a:r>
              <a:r>
                <a:rPr lang="ru-RU" sz="2000" kern="1200" dirty="0" smtClean="0">
                  <a:latin typeface="PT Sans Narrow" panose="020B0506020203020204" pitchFamily="34" charset="-52"/>
                </a:rPr>
                <a:t>региональных центров </a:t>
              </a:r>
              <a:r>
                <a:rPr lang="ru-RU" sz="2000" kern="1200" dirty="0" smtClean="0">
                  <a:latin typeface="PT Sans Narrow" panose="020B0506020203020204" pitchFamily="34" charset="-52"/>
                </a:rPr>
                <a:t>компетенций с </a:t>
              </a:r>
              <a:r>
                <a:rPr lang="ru-RU" sz="2000" kern="1200" dirty="0" smtClean="0">
                  <a:latin typeface="PT Sans Narrow" panose="020B0506020203020204" pitchFamily="34" charset="-52"/>
                </a:rPr>
                <a:t>утвержденной стратегией </a:t>
              </a:r>
              <a:r>
                <a:rPr lang="ru-RU" sz="2000" kern="1200" dirty="0" smtClean="0">
                  <a:latin typeface="PT Sans Narrow" panose="020B0506020203020204" pitchFamily="34" charset="-52"/>
                </a:rPr>
                <a:t>развития</a:t>
              </a:r>
              <a:endParaRPr lang="ru-RU" sz="2000" kern="1200" dirty="0">
                <a:latin typeface="PT Sans Narrow" panose="020B0506020203020204" pitchFamily="34" charset="-52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424746" y="4207420"/>
            <a:ext cx="4604376" cy="724865"/>
            <a:chOff x="3780625" y="2736301"/>
            <a:chExt cx="4604376" cy="103725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996649" y="2736301"/>
              <a:ext cx="4388352" cy="10372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3780625" y="2736301"/>
              <a:ext cx="4388352" cy="1037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433" tIns="0" rIns="0" bIns="0" numCol="1" spcCol="1270" anchor="t" anchorCtr="0">
              <a:noAutofit/>
            </a:bodyPr>
            <a:lstStyle/>
            <a:p>
              <a:pPr lvl="0" algn="l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01.04.2018</a:t>
              </a:r>
            </a:p>
            <a:p>
              <a:pPr lvl="0" algn="l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dirty="0" smtClean="0">
                  <a:latin typeface="PT Sans Narrow" panose="020B0506020203020204" pitchFamily="34" charset="-52"/>
                </a:rPr>
                <a:t>Разработан механизм доступа к мерам господдержки предприятий через ИТ-платформу</a:t>
              </a:r>
              <a:endParaRPr lang="ru-RU" sz="2000" kern="1200" dirty="0">
                <a:latin typeface="PT Sans Narrow" panose="020B0506020203020204" pitchFamily="34" charset="-52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224533" y="2952055"/>
            <a:ext cx="4200213" cy="684613"/>
            <a:chOff x="5823019" y="2123683"/>
            <a:chExt cx="3394308" cy="684613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823019" y="2183510"/>
              <a:ext cx="3336116" cy="62478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рямоугольник 36"/>
            <p:cNvSpPr/>
            <p:nvPr/>
          </p:nvSpPr>
          <p:spPr>
            <a:xfrm>
              <a:off x="5881211" y="2123683"/>
              <a:ext cx="3336116" cy="624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342" tIns="0" rIns="0" bIns="0" numCol="1" spcCol="1270" anchor="t" anchorCtr="0">
              <a:noAutofit/>
            </a:bodyPr>
            <a:lstStyle/>
            <a:p>
              <a:pPr lvl="0" algn="r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01.12.2018</a:t>
              </a:r>
            </a:p>
            <a:p>
              <a:pPr lvl="0" algn="l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0" kern="1200" dirty="0" smtClean="0">
                  <a:solidFill>
                    <a:schemeClr val="tx1"/>
                  </a:solidFill>
                  <a:latin typeface="PT Sans Narrow" panose="020B0506020203020204" pitchFamily="34" charset="-52"/>
                </a:rPr>
                <a:t>На ИТ-платформе введены сервисы «Единое окно» и «</a:t>
              </a:r>
              <a:r>
                <a:rPr lang="ru-RU" sz="2000" b="0" kern="1200" dirty="0" err="1" smtClean="0">
                  <a:solidFill>
                    <a:schemeClr val="tx1"/>
                  </a:solidFill>
                  <a:latin typeface="PT Sans Narrow" panose="020B0506020203020204" pitchFamily="34" charset="-52"/>
                </a:rPr>
                <a:t>Маркетплэйс</a:t>
              </a:r>
              <a:r>
                <a:rPr lang="ru-RU" sz="2000" b="0" kern="1200" dirty="0" smtClean="0">
                  <a:solidFill>
                    <a:schemeClr val="tx1"/>
                  </a:solidFill>
                  <a:latin typeface="PT Sans Narrow" panose="020B0506020203020204" pitchFamily="34" charset="-52"/>
                </a:rPr>
                <a:t>»</a:t>
              </a:r>
              <a:endParaRPr lang="ru-RU" sz="2000" b="0" kern="1200" dirty="0">
                <a:solidFill>
                  <a:schemeClr val="tx1"/>
                </a:solidFill>
                <a:latin typeface="PT Sans Narrow" panose="020B0506020203020204" pitchFamily="34" charset="-52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913165" y="3323200"/>
            <a:ext cx="3336116" cy="624786"/>
            <a:chOff x="5823019" y="2183510"/>
            <a:chExt cx="3336116" cy="62478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5823019" y="2183510"/>
              <a:ext cx="3336116" cy="62478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Прямоугольник 39"/>
            <p:cNvSpPr/>
            <p:nvPr/>
          </p:nvSpPr>
          <p:spPr>
            <a:xfrm>
              <a:off x="5823019" y="2183510"/>
              <a:ext cx="3336116" cy="624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342" tIns="0" rIns="0" bIns="0" numCol="1" spcCol="1270" anchor="t" anchorCtr="0">
              <a:noAutofit/>
            </a:bodyPr>
            <a:lstStyle/>
            <a:p>
              <a:pPr lvl="0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01.09.2019</a:t>
              </a:r>
            </a:p>
            <a:p>
              <a:pPr lvl="0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0" kern="1200" dirty="0" smtClean="0">
                  <a:solidFill>
                    <a:schemeClr val="tx1"/>
                  </a:solidFill>
                  <a:latin typeface="PT Sans Narrow" panose="020B0506020203020204" pitchFamily="34" charset="-52"/>
                </a:rPr>
                <a:t>На ИТ-платформе введен «</a:t>
              </a:r>
              <a:r>
                <a:rPr lang="ru-RU" sz="2000" b="0" kern="1200" dirty="0" err="1" smtClean="0">
                  <a:solidFill>
                    <a:schemeClr val="tx1"/>
                  </a:solidFill>
                  <a:latin typeface="PT Sans Narrow" panose="020B0506020203020204" pitchFamily="34" charset="-52"/>
                </a:rPr>
                <a:t>Бенчмаркетинг</a:t>
              </a:r>
              <a:r>
                <a:rPr lang="ru-RU" sz="2000" b="0" kern="1200" dirty="0" smtClean="0">
                  <a:solidFill>
                    <a:schemeClr val="tx1"/>
                  </a:solidFill>
                  <a:latin typeface="PT Sans Narrow" panose="020B0506020203020204" pitchFamily="34" charset="-52"/>
                </a:rPr>
                <a:t>»</a:t>
              </a:r>
              <a:endParaRPr lang="ru-RU" sz="2000" b="0" kern="1200" dirty="0">
                <a:solidFill>
                  <a:schemeClr val="tx1"/>
                </a:solidFill>
                <a:latin typeface="PT Sans Narrow" panose="020B0506020203020204" pitchFamily="34" charset="-52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569380" y="1859754"/>
            <a:ext cx="6671789" cy="840810"/>
            <a:chOff x="2753098" y="1967486"/>
            <a:chExt cx="6406037" cy="84081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823019" y="2183510"/>
              <a:ext cx="3336116" cy="62478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Прямоугольник 42"/>
            <p:cNvSpPr/>
            <p:nvPr/>
          </p:nvSpPr>
          <p:spPr>
            <a:xfrm>
              <a:off x="2753098" y="1967486"/>
              <a:ext cx="4585601" cy="624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342" tIns="0" rIns="0" bIns="0" numCol="1" spcCol="1270" anchor="t" anchorCtr="0">
              <a:noAutofit/>
            </a:bodyPr>
            <a:lstStyle/>
            <a:p>
              <a:pPr lvl="0" algn="r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15</a:t>
              </a:r>
              <a:r>
                <a:rPr lang="ru-RU" sz="2000" b="1" kern="1200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.12.2019</a:t>
              </a:r>
            </a:p>
            <a:p>
              <a:pPr lvl="0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PT Sans Narrow" panose="020B0506020203020204" pitchFamily="34" charset="-52"/>
                </a:rPr>
                <a:t>Сформировано первое типовое решение в сфере  производительности труда</a:t>
              </a:r>
              <a:endParaRPr lang="ru-RU" sz="2000" b="0" kern="1200" dirty="0">
                <a:solidFill>
                  <a:schemeClr val="tx1"/>
                </a:solidFill>
                <a:latin typeface="PT Sans Narrow" panose="020B0506020203020204" pitchFamily="34" charset="-52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617609" y="1092028"/>
            <a:ext cx="3336116" cy="1788019"/>
            <a:chOff x="5823019" y="1331595"/>
            <a:chExt cx="3336116" cy="178801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823019" y="2183510"/>
              <a:ext cx="3336116" cy="62478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Прямоугольник 45"/>
            <p:cNvSpPr/>
            <p:nvPr/>
          </p:nvSpPr>
          <p:spPr>
            <a:xfrm>
              <a:off x="6062592" y="1331595"/>
              <a:ext cx="2592686" cy="1788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342" tIns="0" rIns="0" bIns="0" numCol="1" spcCol="1270" anchor="t" anchorCtr="0">
              <a:noAutofit/>
            </a:bodyPr>
            <a:lstStyle/>
            <a:p>
              <a:pPr lvl="0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15</a:t>
              </a:r>
              <a:r>
                <a:rPr lang="ru-RU" sz="2000" b="1" kern="1200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.12.2020</a:t>
              </a:r>
            </a:p>
            <a:p>
              <a:pPr lvl="0" algn="ctr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0" kern="1200" dirty="0" smtClean="0">
                  <a:solidFill>
                    <a:schemeClr val="tx1"/>
                  </a:solidFill>
                  <a:latin typeface="PT Sans Narrow" panose="020B0506020203020204" pitchFamily="34" charset="-52"/>
                </a:rPr>
                <a:t>Сформирован первый пакет типовых решений в сфере производительности труда не менее чем по 5 отраслям и 3 функциям</a:t>
              </a:r>
              <a:endParaRPr lang="ru-RU" sz="2000" b="0" kern="1200" dirty="0">
                <a:solidFill>
                  <a:schemeClr val="tx1"/>
                </a:solidFill>
                <a:latin typeface="PT Sans Narrow" panose="020B0506020203020204" pitchFamily="3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1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246290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3000" dirty="0" smtClean="0">
                <a:solidFill>
                  <a:schemeClr val="bg1"/>
                </a:solidFill>
                <a:latin typeface="PT Sans Narrow" panose="020B0506020203020204" pitchFamily="34" charset="-52"/>
              </a:rPr>
              <a:t>Реализация региональной программы ППТ</a:t>
            </a:r>
            <a:endParaRPr lang="ru-RU" sz="3000" dirty="0">
              <a:solidFill>
                <a:schemeClr val="bg1"/>
              </a:solidFill>
              <a:latin typeface="PT Sans Narrow" panose="020B0506020203020204" pitchFamily="34" charset="-5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155568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05053" y="2771497"/>
            <a:ext cx="3912568" cy="6247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/>
          <p:cNvSpPr/>
          <p:nvPr/>
        </p:nvSpPr>
        <p:spPr>
          <a:xfrm>
            <a:off x="8929389" y="3491577"/>
            <a:ext cx="2448272" cy="8884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трелка вправо 5"/>
          <p:cNvSpPr/>
          <p:nvPr/>
        </p:nvSpPr>
        <p:spPr>
          <a:xfrm>
            <a:off x="1800597" y="2580082"/>
            <a:ext cx="10009112" cy="223200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  <a:scene3d>
            <a:camera prst="isometricRightUp"/>
            <a:lightRig rig="threePt" dir="t"/>
          </a:scene3d>
          <a:sp3d>
            <a:bevelT h="0"/>
            <a:bevelB w="0" h="2222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ЭТАПЫ И КОНТРОЛЬНЫЕ ТОЧКИ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32445" y="5256311"/>
            <a:ext cx="2592288" cy="991723"/>
            <a:chOff x="343601" y="4531850"/>
            <a:chExt cx="2897763" cy="99172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43601" y="4980287"/>
              <a:ext cx="2897763" cy="4901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343601" y="4531850"/>
              <a:ext cx="2897763" cy="991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112" tIns="0" rIns="0" bIns="0" numCol="1" spcCol="1270" anchor="t" anchorCtr="0">
              <a:noAutofit/>
            </a:bodyPr>
            <a:lstStyle/>
            <a:p>
              <a:pPr lvl="0" algn="r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31.08.</a:t>
              </a:r>
              <a:r>
                <a:rPr lang="ru-RU" sz="2000" b="1" kern="1200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2017</a:t>
              </a:r>
            </a:p>
            <a:p>
              <a:pPr>
                <a:lnSpc>
                  <a:spcPts val="2000"/>
                </a:lnSpc>
              </a:pPr>
              <a:r>
                <a:rPr lang="ru-RU" sz="2000" dirty="0" smtClean="0">
                  <a:latin typeface="PT Sans Narrow" panose="020B0506020203020204" pitchFamily="34" charset="-52"/>
                </a:rPr>
                <a:t>Тульская область отобрана</a:t>
              </a:r>
              <a:r>
                <a:rPr lang="ru-RU" sz="2000" dirty="0">
                  <a:latin typeface="PT Sans Narrow" panose="020B0506020203020204" pitchFamily="34" charset="-52"/>
                </a:rPr>
                <a:t> </a:t>
              </a:r>
              <a:r>
                <a:rPr lang="ru-RU" sz="2000" dirty="0" smtClean="0">
                  <a:latin typeface="PT Sans Narrow" panose="020B0506020203020204" pitchFamily="34" charset="-52"/>
                </a:rPr>
                <a:t>для реализации программы</a:t>
              </a:r>
              <a:endParaRPr lang="ru-RU" sz="2000" dirty="0">
                <a:latin typeface="PT Sans Narrow" panose="020B0506020203020204" pitchFamily="34" charset="-52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038033" y="4536231"/>
            <a:ext cx="6627660" cy="1219928"/>
            <a:chOff x="1214213" y="4032448"/>
            <a:chExt cx="6627660" cy="121992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214213" y="4032448"/>
              <a:ext cx="6627660" cy="85988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505169" y="4392488"/>
              <a:ext cx="4155640" cy="8598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219" tIns="0" rIns="0" bIns="0" numCol="1" spcCol="1270" anchor="t" anchorCtr="0">
              <a:no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01</a:t>
              </a:r>
              <a:r>
                <a:rPr lang="ru-RU" sz="2000" b="1" kern="1200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.11.2017</a:t>
              </a:r>
            </a:p>
            <a:p>
              <a:pPr>
                <a:lnSpc>
                  <a:spcPts val="2000"/>
                </a:lnSpc>
              </a:pPr>
              <a:r>
                <a:rPr lang="ru-RU" sz="2000" dirty="0" smtClean="0">
                  <a:latin typeface="PT Sans Narrow" panose="020B0506020203020204" pitchFamily="34" charset="-52"/>
                </a:rPr>
                <a:t>Заключение соглашения Тульской области с РФ по реализации программы</a:t>
              </a:r>
              <a:endParaRPr lang="ru-RU" sz="2000" dirty="0">
                <a:latin typeface="PT Sans Narrow" panose="020B0506020203020204" pitchFamily="34" charset="-52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2405" y="2670051"/>
            <a:ext cx="5112568" cy="1794173"/>
            <a:chOff x="2336343" y="3605443"/>
            <a:chExt cx="5566404" cy="125090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336343" y="3605443"/>
              <a:ext cx="4427850" cy="7503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2336344" y="4106004"/>
              <a:ext cx="5566403" cy="7503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626" tIns="0" rIns="0" bIns="0" numCol="1" spcCol="1270" anchor="t" anchorCtr="0">
              <a:noAutofit/>
            </a:bodyPr>
            <a:lstStyle/>
            <a:p>
              <a:pPr lvl="0" algn="r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15</a:t>
              </a:r>
              <a:r>
                <a:rPr lang="ru-RU" sz="2000" b="1" kern="1200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.12.2017</a:t>
              </a:r>
            </a:p>
            <a:p>
              <a:pPr>
                <a:lnSpc>
                  <a:spcPts val="2000"/>
                </a:lnSpc>
              </a:pPr>
              <a:r>
                <a:rPr lang="ru-RU" sz="2000" dirty="0">
                  <a:latin typeface="PT Sans Narrow" panose="020B0506020203020204" pitchFamily="34" charset="-52"/>
                </a:rPr>
                <a:t>Разработана методология и утвержден </a:t>
              </a:r>
              <a:r>
                <a:rPr lang="ru-RU" sz="2000" dirty="0" smtClean="0">
                  <a:latin typeface="PT Sans Narrow" panose="020B0506020203020204" pitchFamily="34" charset="-52"/>
                </a:rPr>
                <a:t>процесс и </a:t>
              </a:r>
              <a:r>
                <a:rPr lang="ru-RU" sz="2000" dirty="0">
                  <a:latin typeface="PT Sans Narrow" panose="020B0506020203020204" pitchFamily="34" charset="-52"/>
                </a:rPr>
                <a:t>возможные составляющие </a:t>
              </a:r>
              <a:r>
                <a:rPr lang="ru-RU" sz="2000" dirty="0" smtClean="0">
                  <a:latin typeface="PT Sans Narrow" panose="020B0506020203020204" pitchFamily="34" charset="-52"/>
                </a:rPr>
                <a:t>программы, </a:t>
              </a:r>
              <a:r>
                <a:rPr lang="ru-RU" sz="2000" dirty="0">
                  <a:latin typeface="PT Sans Narrow" panose="020B0506020203020204" pitchFamily="34" charset="-52"/>
                </a:rPr>
                <a:t>включая </a:t>
              </a:r>
              <a:r>
                <a:rPr lang="ru-RU" sz="2000" dirty="0" smtClean="0">
                  <a:latin typeface="PT Sans Narrow" panose="020B0506020203020204" pitchFamily="34" charset="-52"/>
                </a:rPr>
                <a:t>систему мониторинга, отчетности</a:t>
              </a:r>
              <a:r>
                <a:rPr lang="ru-RU" sz="2000" dirty="0">
                  <a:latin typeface="PT Sans Narrow" panose="020B0506020203020204" pitchFamily="34" charset="-52"/>
                </a:rPr>
                <a:t>, контроля результатов </a:t>
              </a:r>
              <a:r>
                <a:rPr lang="ru-RU" sz="2000" dirty="0" smtClean="0">
                  <a:latin typeface="PT Sans Narrow" panose="020B0506020203020204" pitchFamily="34" charset="-52"/>
                </a:rPr>
                <a:t>и кодификации </a:t>
              </a:r>
              <a:r>
                <a:rPr lang="ru-RU" sz="2000" dirty="0">
                  <a:latin typeface="PT Sans Narrow" panose="020B0506020203020204" pitchFamily="34" charset="-52"/>
                </a:rPr>
                <a:t>знаний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065108" y="3458503"/>
            <a:ext cx="2952513" cy="868881"/>
            <a:chOff x="3924315" y="2530219"/>
            <a:chExt cx="4460686" cy="124334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996649" y="2736301"/>
              <a:ext cx="4388352" cy="10372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3924315" y="2530219"/>
              <a:ext cx="4388352" cy="1037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433" tIns="0" rIns="0" bIns="0" numCol="1" spcCol="1270" anchor="t" anchorCtr="0">
              <a:noAutofit/>
            </a:bodyPr>
            <a:lstStyle/>
            <a:p>
              <a:pPr lvl="0" algn="l" defTabSz="755650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01.02.2018</a:t>
              </a:r>
            </a:p>
            <a:p>
              <a:pPr>
                <a:lnSpc>
                  <a:spcPts val="2000"/>
                </a:lnSpc>
              </a:pPr>
              <a:r>
                <a:rPr lang="ru-RU" sz="2000" dirty="0">
                  <a:latin typeface="PT Sans Narrow" panose="020B0506020203020204" pitchFamily="34" charset="-52"/>
                </a:rPr>
                <a:t>Разработана </a:t>
              </a:r>
              <a:r>
                <a:rPr lang="ru-RU" sz="2000" dirty="0" smtClean="0">
                  <a:latin typeface="PT Sans Narrow" panose="020B0506020203020204" pitchFamily="34" charset="-52"/>
                </a:rPr>
                <a:t>региональная программа </a:t>
              </a:r>
              <a:r>
                <a:rPr lang="ru-RU" sz="2000" dirty="0" smtClean="0">
                  <a:latin typeface="PT Sans Narrow" panose="020B0506020203020204" pitchFamily="34" charset="-52"/>
                </a:rPr>
                <a:t>в пилотном </a:t>
              </a:r>
              <a:r>
                <a:rPr lang="ru-RU" sz="2000" dirty="0">
                  <a:latin typeface="PT Sans Narrow" panose="020B0506020203020204" pitchFamily="34" charset="-52"/>
                </a:rPr>
                <a:t>режиме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525833" y="1151855"/>
            <a:ext cx="7547571" cy="1535640"/>
            <a:chOff x="5823019" y="1463234"/>
            <a:chExt cx="5465201" cy="134506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823019" y="2183510"/>
              <a:ext cx="3336116" cy="62478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рямоугольник 36"/>
            <p:cNvSpPr/>
            <p:nvPr/>
          </p:nvSpPr>
          <p:spPr>
            <a:xfrm>
              <a:off x="5934584" y="1463234"/>
              <a:ext cx="5353636" cy="624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342" tIns="0" rIns="0" bIns="0" numCol="1" spcCol="1270" anchor="t" anchorCtr="0">
              <a:noAutofit/>
            </a:bodyPr>
            <a:lstStyle/>
            <a:p>
              <a:pPr lvl="0" algn="r" defTabSz="755650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>
                  <a:solidFill>
                    <a:srgbClr val="FF0000"/>
                  </a:solidFill>
                  <a:latin typeface="PT Sans Narrow" panose="020B0506020203020204" pitchFamily="34" charset="-52"/>
                </a:rPr>
                <a:t>01.05.2018</a:t>
              </a:r>
            </a:p>
            <a:p>
              <a:pPr>
                <a:lnSpc>
                  <a:spcPts val="2000"/>
                </a:lnSpc>
              </a:pPr>
              <a:r>
                <a:rPr lang="ru-RU" sz="2000" dirty="0">
                  <a:latin typeface="PT Sans Narrow" panose="020B0506020203020204" pitchFamily="34" charset="-52"/>
                </a:rPr>
                <a:t>В пилотном режиме разработаны </a:t>
              </a:r>
              <a:r>
                <a:rPr lang="ru-RU" sz="2000" dirty="0" smtClean="0">
                  <a:latin typeface="PT Sans Narrow" panose="020B0506020203020204" pitchFamily="34" charset="-52"/>
                </a:rPr>
                <a:t>дорожные карты </a:t>
              </a:r>
              <a:r>
                <a:rPr lang="ru-RU" sz="2000" dirty="0">
                  <a:latin typeface="PT Sans Narrow" panose="020B0506020203020204" pitchFamily="34" charset="-52"/>
                </a:rPr>
                <a:t>мероприятий программы </a:t>
              </a:r>
              <a:r>
                <a:rPr lang="ru-RU" sz="2000" dirty="0" smtClean="0">
                  <a:latin typeface="PT Sans Narrow" panose="020B0506020203020204" pitchFamily="34" charset="-52"/>
                </a:rPr>
                <a:t>на </a:t>
              </a:r>
              <a:r>
                <a:rPr lang="ru-RU" sz="2000" dirty="0">
                  <a:latin typeface="PT Sans Narrow" panose="020B0506020203020204" pitchFamily="34" charset="-52"/>
                </a:rPr>
                <a:t>предприятиях Тульской области, отобранным в 2017 г. (на первых этапах предприятия исключительно </a:t>
              </a:r>
              <a:r>
                <a:rPr lang="ru-RU" sz="2000" dirty="0" smtClean="0">
                  <a:latin typeface="PT Sans Narrow" panose="020B0506020203020204" pitchFamily="34" charset="-52"/>
                </a:rPr>
                <a:t>обрабатывающей </a:t>
              </a:r>
              <a:r>
                <a:rPr lang="ru-RU" sz="2000" dirty="0">
                  <a:latin typeface="PT Sans Narrow" panose="020B0506020203020204" pitchFamily="34" charset="-52"/>
                </a:rPr>
                <a:t>промышленности), а </a:t>
              </a:r>
              <a:r>
                <a:rPr lang="ru-RU" sz="2000" dirty="0" smtClean="0">
                  <a:latin typeface="PT Sans Narrow" panose="020B0506020203020204" pitchFamily="34" charset="-52"/>
                </a:rPr>
                <a:t>                 также </a:t>
              </a:r>
              <a:r>
                <a:rPr lang="ru-RU" sz="2000" dirty="0">
                  <a:latin typeface="PT Sans Narrow" panose="020B0506020203020204" pitchFamily="34" charset="-52"/>
                </a:rPr>
                <a:t>методика диагностики предприятий в части барьеров для </a:t>
              </a:r>
              <a:r>
                <a:rPr lang="ru-RU" sz="2000" dirty="0" smtClean="0">
                  <a:latin typeface="PT Sans Narrow" panose="020B0506020203020204" pitchFamily="34" charset="-52"/>
                </a:rPr>
                <a:t>                       роста производительности </a:t>
              </a:r>
              <a:r>
                <a:rPr lang="ru-RU" sz="2000" dirty="0">
                  <a:latin typeface="PT Sans Narrow" panose="020B0506020203020204" pitchFamily="34" charset="-52"/>
                </a:rPr>
                <a:t>и разработки плана по </a:t>
              </a:r>
              <a:r>
                <a:rPr lang="ru-RU" sz="2000" dirty="0" smtClean="0">
                  <a:latin typeface="PT Sans Narrow" panose="020B0506020203020204" pitchFamily="34" charset="-52"/>
                </a:rPr>
                <a:t>                                           повышению производительности</a:t>
              </a:r>
              <a:endParaRPr lang="ru-RU" sz="2000" dirty="0">
                <a:latin typeface="PT Sans Narrow" panose="020B0506020203020204" pitchFamily="34" charset="-52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913165" y="3323200"/>
            <a:ext cx="3336116" cy="6247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Прямоугольник 44"/>
          <p:cNvSpPr/>
          <p:nvPr/>
        </p:nvSpPr>
        <p:spPr>
          <a:xfrm>
            <a:off x="8617609" y="1943943"/>
            <a:ext cx="3336116" cy="6247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10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397" y="162457"/>
            <a:ext cx="11522074" cy="725768"/>
          </a:xfrm>
          <a:solidFill>
            <a:srgbClr val="DD0D32"/>
          </a:solidFill>
        </p:spPr>
        <p:txBody>
          <a:bodyPr vert="horz" lIns="115214" tIns="57607" rIns="115214" bIns="57607" rtlCol="0" anchor="ctr">
            <a:noAutofit/>
          </a:bodyPr>
          <a:lstStyle/>
          <a:p>
            <a:pPr algn="l"/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Мероприятия, </a:t>
            </a:r>
            <a:r>
              <a:rPr lang="ru-RU" sz="3000" dirty="0">
                <a:solidFill>
                  <a:schemeClr val="bg1"/>
                </a:solidFill>
                <a:latin typeface="Arial Narrow" panose="020B0606020202030204" pitchFamily="34" charset="0"/>
              </a:rPr>
              <a:t>реализуемые в рамках региональной программы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799" y="71735"/>
            <a:ext cx="1042813" cy="9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413" y="1007839"/>
            <a:ext cx="11305256" cy="315905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dirty="0" smtClean="0">
                <a:solidFill>
                  <a:srgbClr val="CC0000"/>
                </a:solidFill>
                <a:latin typeface="Arial Narrow" panose="020B0606020202030204" pitchFamily="34" charset="0"/>
              </a:rPr>
              <a:t>Организационная поддержка программ предприятий</a:t>
            </a:r>
          </a:p>
          <a:p>
            <a:pPr marL="285750" indent="-285750" algn="just">
              <a:lnSpc>
                <a:spcPts val="19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обеспечение содействия предприятиям — участникам региональной программы в доступе к существующим формам поддержки, включая поддержку по линии государственных программ </a:t>
            </a:r>
            <a:r>
              <a:rPr lang="ru-RU" dirty="0" smtClean="0">
                <a:latin typeface="Arial Narrow" panose="020B0606020202030204" pitchFamily="34" charset="0"/>
              </a:rPr>
              <a:t>РФ </a:t>
            </a:r>
            <a:r>
              <a:rPr lang="ru-RU" dirty="0">
                <a:latin typeface="Arial Narrow" panose="020B0606020202030204" pitchFamily="34" charset="0"/>
              </a:rPr>
              <a:t>и субъектов </a:t>
            </a:r>
            <a:r>
              <a:rPr lang="ru-RU" dirty="0" smtClean="0">
                <a:latin typeface="Arial Narrow" panose="020B0606020202030204" pitchFamily="34" charset="0"/>
              </a:rPr>
              <a:t>РФ, </a:t>
            </a:r>
            <a:r>
              <a:rPr lang="ru-RU" dirty="0">
                <a:latin typeface="Arial Narrow" panose="020B0606020202030204" pitchFamily="34" charset="0"/>
              </a:rPr>
              <a:t>государственных институтов развития (федеральных и региональных);</a:t>
            </a:r>
          </a:p>
          <a:p>
            <a:pPr marL="285750" indent="-285750" algn="just">
              <a:lnSpc>
                <a:spcPts val="19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поддержку экспорта продукции предприятий, содействие их кооперации с международными партнерами;</a:t>
            </a:r>
          </a:p>
          <a:p>
            <a:pPr marL="285750" indent="-285750" algn="just">
              <a:lnSpc>
                <a:spcPts val="19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развитие инфраструктуры поддержки малого и среднего предпринимательства, в том числе создание инжиниринговых центров и центров кластерного развития;</a:t>
            </a:r>
          </a:p>
          <a:p>
            <a:pPr marL="285750" indent="-285750" algn="just">
              <a:lnSpc>
                <a:spcPts val="19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обеспечение содействия в технологическом развитии, включая содействие трансферу технологий с привлечением специализированных федеральных институтов развития;</a:t>
            </a:r>
          </a:p>
          <a:p>
            <a:pPr marL="285750" indent="-285750" algn="just">
              <a:lnSpc>
                <a:spcPts val="19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тиражирование лучших практик по организации производственных процессов и </a:t>
            </a:r>
            <a:r>
              <a:rPr lang="ru-RU" dirty="0" smtClean="0">
                <a:latin typeface="Arial Narrow" panose="020B0606020202030204" pitchFamily="34" charset="0"/>
              </a:rPr>
              <a:t>труда</a:t>
            </a:r>
          </a:p>
          <a:p>
            <a:pPr marL="285750" indent="-285750" algn="just">
              <a:lnSpc>
                <a:spcPts val="19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</a:rPr>
              <a:t>реализация </a:t>
            </a:r>
            <a:r>
              <a:rPr lang="ru-RU" dirty="0">
                <a:latin typeface="Arial Narrow" panose="020B0606020202030204" pitchFamily="34" charset="0"/>
              </a:rPr>
              <a:t>конкурсных и соревновательных практик по повышению производительности </a:t>
            </a:r>
            <a:r>
              <a:rPr lang="ru-RU" dirty="0" smtClean="0">
                <a:latin typeface="Arial Narrow" panose="020B0606020202030204" pitchFamily="34" charset="0"/>
              </a:rPr>
              <a:t>труда</a:t>
            </a: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413" y="4248199"/>
            <a:ext cx="11305256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>
              <a:lnSpc>
                <a:spcPts val="2100"/>
              </a:lnSpc>
            </a:pPr>
            <a:r>
              <a:rPr lang="ru-RU" sz="2000" b="1" dirty="0" smtClean="0">
                <a:solidFill>
                  <a:srgbClr val="CC0000"/>
                </a:solidFill>
                <a:latin typeface="Arial Narrow" panose="020B0606020202030204" pitchFamily="34" charset="0"/>
              </a:rPr>
              <a:t>Финансовая поддержка программ предприятий</a:t>
            </a:r>
          </a:p>
          <a:p>
            <a:pPr algn="just">
              <a:lnSpc>
                <a:spcPts val="2100"/>
              </a:lnSpc>
            </a:pPr>
            <a:r>
              <a:rPr lang="ru-RU" dirty="0" smtClean="0">
                <a:latin typeface="Arial Narrow" panose="020B0606020202030204" pitchFamily="34" charset="0"/>
              </a:rPr>
              <a:t>применение региональных налоговых </a:t>
            </a:r>
            <a:r>
              <a:rPr lang="ru-RU" dirty="0">
                <a:latin typeface="Arial Narrow" panose="020B0606020202030204" pitchFamily="34" charset="0"/>
              </a:rPr>
              <a:t>льгот и предоставление субсидий предприятиям на </a:t>
            </a:r>
            <a:r>
              <a:rPr lang="ru-RU" dirty="0" smtClean="0">
                <a:latin typeface="Arial Narrow" panose="020B0606020202030204" pitchFamily="34" charset="0"/>
              </a:rPr>
              <a:t>цели частичной </a:t>
            </a:r>
            <a:r>
              <a:rPr lang="ru-RU" dirty="0">
                <a:latin typeface="Arial Narrow" panose="020B0606020202030204" pitchFamily="34" charset="0"/>
              </a:rPr>
              <a:t>компенсации процентных ставок по кредитам, полученным </a:t>
            </a:r>
            <a:r>
              <a:rPr lang="ru-RU" dirty="0" smtClean="0">
                <a:latin typeface="Arial Narrow" panose="020B0606020202030204" pitchFamily="34" charset="0"/>
              </a:rPr>
              <a:t>для реализации </a:t>
            </a:r>
            <a:r>
              <a:rPr lang="ru-RU" dirty="0">
                <a:latin typeface="Arial Narrow" panose="020B0606020202030204" pitchFamily="34" charset="0"/>
              </a:rPr>
              <a:t>мероприятий по повышению производительности </a:t>
            </a:r>
            <a:r>
              <a:rPr lang="ru-RU" dirty="0" smtClean="0">
                <a:latin typeface="Arial Narrow" panose="020B0606020202030204" pitchFamily="34" charset="0"/>
              </a:rPr>
              <a:t>труда</a:t>
            </a:r>
            <a:endParaRPr lang="ru-RU" sz="20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413" y="5256311"/>
            <a:ext cx="1130525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just">
              <a:lnSpc>
                <a:spcPts val="2100"/>
              </a:lnSpc>
            </a:pPr>
            <a:r>
              <a:rPr lang="ru-RU" sz="2000" b="1" dirty="0" smtClean="0">
                <a:solidFill>
                  <a:srgbClr val="CC0000"/>
                </a:solidFill>
                <a:latin typeface="Arial Narrow" panose="020B0606020202030204" pitchFamily="34" charset="0"/>
              </a:rPr>
              <a:t>Организация на региональном уровне программ повышения квалификации и программ профессиональной подготовки по вопросам повышения производительности труда</a:t>
            </a:r>
            <a:endParaRPr lang="ru-RU" sz="20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413" y="5976391"/>
            <a:ext cx="1130525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>
              <a:lnSpc>
                <a:spcPts val="2100"/>
              </a:lnSpc>
            </a:pPr>
            <a:r>
              <a:rPr lang="ru-RU" sz="2000" b="1" dirty="0" smtClean="0">
                <a:solidFill>
                  <a:srgbClr val="CC0000"/>
                </a:solidFill>
                <a:latin typeface="Arial Narrow" panose="020B0606020202030204" pitchFamily="34" charset="0"/>
              </a:rPr>
              <a:t>Снятие возможных региональных барьеров, сдерживающих рост производительности</a:t>
            </a:r>
            <a:endParaRPr lang="ru-RU" sz="20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6646</TotalTime>
  <Words>1487</Words>
  <Application>Microsoft Office PowerPoint</Application>
  <PresentationFormat>Произвольный</PresentationFormat>
  <Paragraphs>228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Приоритетная программа «Повышение производительности труда»</vt:lpstr>
      <vt:lpstr>Матричная структура программы ППТ</vt:lpstr>
      <vt:lpstr>Федеральный центр компетенций (ФЦК)</vt:lpstr>
      <vt:lpstr>Региональный центр компетенций (РЦК)</vt:lpstr>
      <vt:lpstr>Этапы развития Центров компетенций в программе</vt:lpstr>
      <vt:lpstr>Контрольные точки развития Центров компетенций</vt:lpstr>
      <vt:lpstr>Реализация региональной программы ППТ</vt:lpstr>
      <vt:lpstr>Мероприятия, реализуемые в рамках региональной программы</vt:lpstr>
      <vt:lpstr>Объем и источники финансирования программы</vt:lpstr>
      <vt:lpstr>Объемы финансирования мероприятий программы 2017-2020 гг.</vt:lpstr>
      <vt:lpstr>Затраты на программу повышения производительности труда</vt:lpstr>
      <vt:lpstr>Элементы программы ППТ на предприятиях</vt:lpstr>
      <vt:lpstr>Стимулирующие меры поддержки</vt:lpstr>
      <vt:lpstr>Стимулирующие меры налогового характера</vt:lpstr>
      <vt:lpstr>Стимулирующие меры налогового характера</vt:lpstr>
      <vt:lpstr>Стимулирующие меры неналогового характера</vt:lpstr>
      <vt:lpstr>ФОНД РАЗВИТИЯ ПРОМЫШЛЕННОСТИ ТУЛЬСКОЙ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591</cp:revision>
  <cp:lastPrinted>2017-03-03T06:09:41Z</cp:lastPrinted>
  <dcterms:created xsi:type="dcterms:W3CDTF">2017-02-16T15:28:00Z</dcterms:created>
  <dcterms:modified xsi:type="dcterms:W3CDTF">2017-09-01T11:09:15Z</dcterms:modified>
</cp:coreProperties>
</file>